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17" r:id="rId3"/>
    <p:sldId id="318" r:id="rId4"/>
    <p:sldId id="258" r:id="rId5"/>
    <p:sldId id="295" r:id="rId6"/>
    <p:sldId id="319" r:id="rId7"/>
    <p:sldId id="296" r:id="rId8"/>
    <p:sldId id="297" r:id="rId9"/>
    <p:sldId id="320" r:id="rId10"/>
    <p:sldId id="306" r:id="rId11"/>
    <p:sldId id="266" r:id="rId12"/>
    <p:sldId id="267" r:id="rId13"/>
    <p:sldId id="321" r:id="rId14"/>
    <p:sldId id="268" r:id="rId15"/>
    <p:sldId id="269" r:id="rId16"/>
    <p:sldId id="270" r:id="rId17"/>
    <p:sldId id="322" r:id="rId18"/>
    <p:sldId id="271" r:id="rId19"/>
    <p:sldId id="272" r:id="rId20"/>
    <p:sldId id="323" r:id="rId21"/>
    <p:sldId id="273" r:id="rId22"/>
    <p:sldId id="274" r:id="rId23"/>
    <p:sldId id="275" r:id="rId24"/>
    <p:sldId id="324" r:id="rId25"/>
    <p:sldId id="276" r:id="rId26"/>
    <p:sldId id="277" r:id="rId27"/>
    <p:sldId id="325" r:id="rId28"/>
    <p:sldId id="278" r:id="rId29"/>
    <p:sldId id="279" r:id="rId30"/>
    <p:sldId id="326" r:id="rId31"/>
    <p:sldId id="280" r:id="rId32"/>
    <p:sldId id="281" r:id="rId33"/>
    <p:sldId id="327" r:id="rId34"/>
    <p:sldId id="282" r:id="rId35"/>
    <p:sldId id="328" r:id="rId36"/>
    <p:sldId id="335" r:id="rId37"/>
    <p:sldId id="336" r:id="rId38"/>
    <p:sldId id="337" r:id="rId39"/>
    <p:sldId id="338" r:id="rId40"/>
    <p:sldId id="339" r:id="rId41"/>
    <p:sldId id="340" r:id="rId42"/>
    <p:sldId id="329" r:id="rId43"/>
    <p:sldId id="284" r:id="rId44"/>
    <p:sldId id="285" r:id="rId45"/>
    <p:sldId id="330" r:id="rId46"/>
    <p:sldId id="286" r:id="rId47"/>
    <p:sldId id="331" r:id="rId48"/>
    <p:sldId id="287" r:id="rId49"/>
    <p:sldId id="332" r:id="rId50"/>
    <p:sldId id="288" r:id="rId51"/>
    <p:sldId id="333" r:id="rId52"/>
    <p:sldId id="289" r:id="rId53"/>
    <p:sldId id="290" r:id="rId54"/>
    <p:sldId id="291" r:id="rId55"/>
    <p:sldId id="334" r:id="rId56"/>
    <p:sldId id="293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13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7">
            <a:extLst>
              <a:ext uri="{FF2B5EF4-FFF2-40B4-BE49-F238E27FC236}">
                <a16:creationId xmlns:a16="http://schemas.microsoft.com/office/drawing/2014/main" id="{E3C338FA-8B50-4552-9172-B4C9C4E7C344}"/>
              </a:ext>
            </a:extLst>
          </p:cNvPr>
          <p:cNvSpPr/>
          <p:nvPr userDrawn="1"/>
        </p:nvSpPr>
        <p:spPr>
          <a:xfrm>
            <a:off x="0" y="1533348"/>
            <a:ext cx="9144000" cy="2151263"/>
          </a:xfrm>
          <a:prstGeom prst="rect">
            <a:avLst/>
          </a:prstGeom>
          <a:solidFill>
            <a:srgbClr val="095D3C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107EB-7526-4D5E-B523-BB837C6A6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724025"/>
            <a:ext cx="6858000" cy="1785938"/>
          </a:xfrm>
        </p:spPr>
        <p:txBody>
          <a:bodyPr anchor="b">
            <a:normAutofit/>
          </a:bodyPr>
          <a:lstStyle>
            <a:lvl1pPr lvl="0" algn="ctr">
              <a:defRPr sz="4800" b="1">
                <a:solidFill>
                  <a:schemeClr val="bg1"/>
                </a:solidFill>
                <a:latin typeface="Microsoft YaHei"/>
                <a:ea typeface="Microsoft YaHei"/>
              </a:defRPr>
            </a:lvl1pPr>
          </a:lstStyle>
          <a:p>
            <a:r>
              <a:rPr lang="en-US" altLang="en-US"/>
              <a:t>Click to edit Master title style</a:t>
            </a:r>
            <a:endParaRPr lang="en-SG" alt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ECA41-1AAF-45DB-AA4D-D833FEC9C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079875"/>
            <a:ext cx="6858000" cy="1655762"/>
          </a:xfrm>
        </p:spPr>
        <p:txBody>
          <a:bodyPr/>
          <a:lstStyle>
            <a:lvl1pPr marL="0" lvl="0" indent="0" algn="ctr">
              <a:buNone/>
              <a:defRPr sz="2400">
                <a:latin typeface="Microsoft YaHei"/>
                <a:ea typeface="Microsoft YaHei"/>
              </a:defRPr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en-US" altLang="en-US"/>
              <a:t>Click to edit Master subtitle style</a:t>
            </a:r>
            <a:endParaRPr lang="en-SG" alt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1872F-C647-42E5-8C51-C3C6AAD48BA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2707E90-992B-4F08-B2F8-B85ADD90EFDD}" type="datetimeFigureOut">
              <a:rPr lang="en-SG" altLang="en-SG"/>
              <a:t>7/7/2023</a:t>
            </a:fld>
            <a:endParaRPr lang="en-SG" alt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52BC3-C102-44FA-B506-EFE78B58DC8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SG" alt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18953-33F8-440E-B2DA-871DD23845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39B78FD-49D3-4ECC-AB9B-F7F394D203D1}" type="slidenum">
              <a:rPr lang="en-SG" altLang="en-SG"/>
              <a:t>‹#›</a:t>
            </a:fld>
            <a:endParaRPr lang="en-SG" altLang="en-SG"/>
          </a:p>
        </p:txBody>
      </p:sp>
      <p:pic>
        <p:nvPicPr>
          <p:cNvPr id="8" name="图片 2">
            <a:extLst>
              <a:ext uri="{FF2B5EF4-FFF2-40B4-BE49-F238E27FC236}">
                <a16:creationId xmlns:a16="http://schemas.microsoft.com/office/drawing/2014/main" id="{05F4F1A3-5DA8-4FCC-8179-0294E610F5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991535" cy="135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992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9141A-D2F1-4F23-A3FD-1C3C0FE6B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Click to edit Master title style</a:t>
            </a:r>
            <a:endParaRPr lang="en-SG" alt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C94ABE-8521-4458-AE7F-86E182A5C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SG" alt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EA694-DD4E-4FCC-8061-812EB96C6AE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6D5B1B2-D6DE-485C-8A39-15006018E69D}" type="datetimeFigureOut">
              <a:rPr lang="en-SG" altLang="en-SG"/>
              <a:t>7/7/2023</a:t>
            </a:fld>
            <a:endParaRPr lang="en-SG" alt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94F55-F964-4735-86C1-2629346C7C3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SG" alt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59A32-6200-4432-B78F-3EE27A3FDD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32B6A06-2247-4393-8244-C93660822C84}" type="slidenum">
              <a:rPr lang="en-SG" altLang="en-SG"/>
              <a:t>‹#›</a:t>
            </a:fld>
            <a:endParaRPr lang="en-SG" altLang="en-SG"/>
          </a:p>
        </p:txBody>
      </p:sp>
    </p:spTree>
    <p:extLst>
      <p:ext uri="{BB962C8B-B14F-4D97-AF65-F5344CB8AC3E}">
        <p14:creationId xmlns:p14="http://schemas.microsoft.com/office/powerpoint/2010/main" val="23954885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DC837C-E678-444C-8036-0C424049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en-US"/>
              <a:t>Click to edit Master title style</a:t>
            </a:r>
            <a:endParaRPr lang="en-SG" alt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982C1-AF67-4598-97A3-33978FB68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SG" alt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EF05A-5D89-4DC0-AC04-DAB08E7E1B3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1B756E2-4450-44EB-B8FB-DBC86706CC6A}" type="datetimeFigureOut">
              <a:rPr lang="en-SG" altLang="en-SG"/>
              <a:t>7/7/2023</a:t>
            </a:fld>
            <a:endParaRPr lang="en-SG" alt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D89D0-B6F5-45A3-AAA0-0D10AF1F746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SG" alt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47641-33AA-4580-8FA3-13658A8696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5568309-2F5C-4EFB-98CE-A96A05766F71}" type="slidenum">
              <a:rPr lang="en-SG" altLang="en-SG"/>
              <a:t>‹#›</a:t>
            </a:fld>
            <a:endParaRPr lang="en-SG" altLang="en-SG"/>
          </a:p>
        </p:txBody>
      </p:sp>
    </p:spTree>
    <p:extLst>
      <p:ext uri="{BB962C8B-B14F-4D97-AF65-F5344CB8AC3E}">
        <p14:creationId xmlns:p14="http://schemas.microsoft.com/office/powerpoint/2010/main" val="7829102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7376A-3258-4F27-85AA-8FC9D783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7952"/>
            <a:ext cx="7886700" cy="757238"/>
          </a:xfrm>
        </p:spPr>
        <p:txBody>
          <a:bodyPr>
            <a:normAutofit/>
          </a:bodyPr>
          <a:lstStyle>
            <a:lvl1pPr lvl="0">
              <a:defRPr sz="4000">
                <a:latin typeface="Microsoft YaHei"/>
                <a:ea typeface="Microsoft YaHei"/>
              </a:defRPr>
            </a:lvl1pPr>
          </a:lstStyle>
          <a:p>
            <a:r>
              <a:rPr lang="en-US" altLang="en-US"/>
              <a:t>Click to edit Master title style</a:t>
            </a:r>
            <a:endParaRPr lang="en-SG" alt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74F8B-99A0-4C45-923D-20C56EDBC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25535"/>
            <a:ext cx="7886700" cy="5154616"/>
          </a:xfrm>
        </p:spPr>
        <p:txBody>
          <a:bodyPr/>
          <a:lstStyle>
            <a:lvl1pPr lvl="0">
              <a:defRPr>
                <a:latin typeface="Microsoft YaHei"/>
                <a:ea typeface="Microsoft YaHei"/>
              </a:defRPr>
            </a:lvl1pPr>
            <a:lvl2pPr lvl="1">
              <a:defRPr>
                <a:latin typeface="Microsoft YaHei"/>
                <a:ea typeface="Microsoft YaHei"/>
              </a:defRPr>
            </a:lvl2pPr>
            <a:lvl3pPr lvl="2">
              <a:defRPr>
                <a:latin typeface="Microsoft YaHei"/>
                <a:ea typeface="Microsoft YaHei"/>
              </a:defRPr>
            </a:lvl3pPr>
            <a:lvl4pPr lvl="3">
              <a:defRPr>
                <a:latin typeface="Microsoft YaHei"/>
                <a:ea typeface="Microsoft YaHei"/>
              </a:defRPr>
            </a:lvl4pPr>
            <a:lvl5pPr lvl="4">
              <a:defRPr>
                <a:latin typeface="Microsoft YaHei"/>
                <a:ea typeface="Microsoft YaHei"/>
              </a:defRPr>
            </a:lvl5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SG" alt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725F4-4E18-4392-A8A4-885C972C1FB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9CD55C2-181D-4D04-BFA3-BF176E414E60}" type="datetimeFigureOut">
              <a:rPr lang="en-SG" altLang="en-SG"/>
              <a:t>7/7/2023</a:t>
            </a:fld>
            <a:endParaRPr lang="en-SG" alt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BE0A7-7EDC-4C51-ACE2-8A0D6BB1CB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SG" alt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4F37E-58FE-42E3-AC87-4FD6A9DEBC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0DF31F-2E8F-4784-9F83-3CE524361CB7}" type="slidenum">
              <a:rPr lang="en-SG" altLang="en-SG"/>
              <a:t>‹#›</a:t>
            </a:fld>
            <a:endParaRPr lang="en-SG" altLang="en-SG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C409E985-9141-46A9-B6AB-8EFF850C7B7D}"/>
              </a:ext>
            </a:extLst>
          </p:cNvPr>
          <p:cNvSpPr/>
          <p:nvPr userDrawn="1"/>
        </p:nvSpPr>
        <p:spPr>
          <a:xfrm>
            <a:off x="0" y="971550"/>
            <a:ext cx="9144000" cy="47625"/>
          </a:xfrm>
          <a:prstGeom prst="rect">
            <a:avLst/>
          </a:prstGeom>
          <a:solidFill>
            <a:srgbClr val="095D3C"/>
          </a:solid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A4A9449B-DDF1-41B0-9E8E-CBC35C57AD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0963" y="555693"/>
            <a:ext cx="814387" cy="8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54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881A-CDB6-4B80-BFB2-5FDDF789F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en-US" altLang="en-US"/>
              <a:t>Click to edit Master title style</a:t>
            </a:r>
            <a:endParaRPr lang="en-SG" alt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E664E-7281-4FE4-AA4F-C9319B0FD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CAA84-3D31-43E6-AEB8-5D8A3DF7889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6B5C22E-6522-4B86-907E-C021D73F4959}" type="datetimeFigureOut">
              <a:rPr lang="en-SG" altLang="en-SG"/>
              <a:t>7/7/2023</a:t>
            </a:fld>
            <a:endParaRPr lang="en-SG" alt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AB29F-3B10-404B-BB18-5D778B2C90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SG" alt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ECA3E-73A5-484E-9B49-0DEEC5686B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6D3F7A2-BB0A-4A80-9529-1F13B4FDB9FD}" type="slidenum">
              <a:rPr lang="en-SG" altLang="en-SG"/>
              <a:t>‹#›</a:t>
            </a:fld>
            <a:endParaRPr lang="en-SG" altLang="en-SG"/>
          </a:p>
        </p:txBody>
      </p:sp>
    </p:spTree>
    <p:extLst>
      <p:ext uri="{BB962C8B-B14F-4D97-AF65-F5344CB8AC3E}">
        <p14:creationId xmlns:p14="http://schemas.microsoft.com/office/powerpoint/2010/main" val="1011783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8520-5B4A-45B9-9E2B-9CB9AA2F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Click to edit Master title style</a:t>
            </a:r>
            <a:endParaRPr lang="en-SG" alt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8FD8-D5D3-4A54-A7F4-2A19C2A6F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SG" alt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0FFA4-DDB6-46CE-8FCF-C4311E3700D8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SG" alt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327A9-271F-45E1-BBA5-ACE92ECEAF1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7C50F7F-85FF-4971-A5E2-969F7354B247}" type="datetimeFigureOut">
              <a:rPr lang="en-SG" altLang="en-SG"/>
              <a:t>7/7/2023</a:t>
            </a:fld>
            <a:endParaRPr lang="en-SG" alt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19C01-B01E-4F25-A399-282CAB788AC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SG" alt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51C10-8E3C-4DF8-B7E2-48B0493D0A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6144173-A30C-4361-AC87-08B0F7C9070C}" type="slidenum">
              <a:rPr lang="en-SG" altLang="en-SG"/>
              <a:t>‹#›</a:t>
            </a:fld>
            <a:endParaRPr lang="en-SG" altLang="en-SG"/>
          </a:p>
        </p:txBody>
      </p:sp>
    </p:spTree>
    <p:extLst>
      <p:ext uri="{BB962C8B-B14F-4D97-AF65-F5344CB8AC3E}">
        <p14:creationId xmlns:p14="http://schemas.microsoft.com/office/powerpoint/2010/main" val="1676213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EC20-3DED-4F28-B22D-4F329598B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en-US"/>
              <a:t>Click to edit Master title style</a:t>
            </a:r>
            <a:endParaRPr lang="en-SG" alt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72744-48F4-4297-B71D-8C7D158E8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en-US" alt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642CF5-F72E-42FA-AD0A-7FD94D9C692B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SG" alt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A6114-5B3C-4931-A2CE-189A4CF44E4F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en-US" alt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09B723-BD90-4CDF-A15F-D159012EBEDF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SG" alt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94E357-1B7F-4D8B-8CF4-8C29130C554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D0FA904-E8F5-458E-826A-10AB276E18E8}" type="datetimeFigureOut">
              <a:rPr lang="en-SG" altLang="en-SG"/>
              <a:t>7/7/2023</a:t>
            </a:fld>
            <a:endParaRPr lang="en-SG" alt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DC1F2-5B1E-4390-8DF6-12E26785C55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SG" alt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CDCD6C-052C-430E-917C-50BC2731FF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405E3E5-AA42-4F87-B22C-0F3DD4B136B1}" type="slidenum">
              <a:rPr lang="en-SG" altLang="en-SG"/>
              <a:t>‹#›</a:t>
            </a:fld>
            <a:endParaRPr lang="en-SG" altLang="en-SG"/>
          </a:p>
        </p:txBody>
      </p:sp>
    </p:spTree>
    <p:extLst>
      <p:ext uri="{BB962C8B-B14F-4D97-AF65-F5344CB8AC3E}">
        <p14:creationId xmlns:p14="http://schemas.microsoft.com/office/powerpoint/2010/main" val="40022819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1916-9029-4BDC-8230-03B3A48B2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Click to edit Master title style</a:t>
            </a:r>
            <a:endParaRPr lang="en-SG" alt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354744-341F-4C81-8ADE-F7F7C2496D3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9883FEA-5625-4DCB-B430-CBFDC7FF442B}" type="datetimeFigureOut">
              <a:rPr lang="en-SG" altLang="en-SG"/>
              <a:t>7/7/2023</a:t>
            </a:fld>
            <a:endParaRPr lang="en-SG" alt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DE5DB-8312-4939-ADDA-D538F87BFA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SG" alt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386EF8-692A-47BB-9FDE-8B56747DC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C70F023-CC56-421A-8141-35DA710DE4D8}" type="slidenum">
              <a:rPr lang="en-SG" altLang="en-SG"/>
              <a:t>‹#›</a:t>
            </a:fld>
            <a:endParaRPr lang="en-SG" altLang="en-SG"/>
          </a:p>
        </p:txBody>
      </p:sp>
    </p:spTree>
    <p:extLst>
      <p:ext uri="{BB962C8B-B14F-4D97-AF65-F5344CB8AC3E}">
        <p14:creationId xmlns:p14="http://schemas.microsoft.com/office/powerpoint/2010/main" val="4650161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95236-C41B-4CBA-B885-B790ACFCF09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934FB2-3DD6-4DF9-8A82-EFB8BA4F8A16}" type="datetimeFigureOut">
              <a:rPr lang="en-SG" altLang="en-SG"/>
              <a:t>7/7/2023</a:t>
            </a:fld>
            <a:endParaRPr lang="en-SG" alt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FA00DC-F8A1-4FAE-B427-1C6EEAC8D81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SG" alt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D8E66-062D-4982-A2A3-BB9BB5270A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3D52A17-9044-49F2-9EF8-6CF3B4969FDB}" type="slidenum">
              <a:rPr lang="en-SG" altLang="en-SG"/>
              <a:t>‹#›</a:t>
            </a:fld>
            <a:endParaRPr lang="en-SG" altLang="en-SG"/>
          </a:p>
        </p:txBody>
      </p:sp>
    </p:spTree>
    <p:extLst>
      <p:ext uri="{BB962C8B-B14F-4D97-AF65-F5344CB8AC3E}">
        <p14:creationId xmlns:p14="http://schemas.microsoft.com/office/powerpoint/2010/main" val="504020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BF19B-7ADB-4D7A-A8BA-70F44482F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en-US" altLang="en-US"/>
              <a:t>Click to edit Master title style</a:t>
            </a:r>
            <a:endParaRPr lang="en-SG" alt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9099A-380B-44CC-958F-C4E9D07CB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SG" alt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B651C-36DC-4677-8515-CE0B2E34DC5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en-US" alt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C3384-73D6-47C0-8D7C-6269C5FECE1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60644E7-353D-48C0-B0CC-1D8A7BF4CC20}" type="datetimeFigureOut">
              <a:rPr lang="en-SG" altLang="en-SG"/>
              <a:t>7/7/2023</a:t>
            </a:fld>
            <a:endParaRPr lang="en-SG" alt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50F9D-80D8-4497-8B73-9A6F16C11B8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SG" alt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2D3DA-3CD7-425C-B1F0-F464F95A2E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7172F1-BA63-4918-B23B-E8DD27CFE5F2}" type="slidenum">
              <a:rPr lang="en-SG" altLang="en-SG"/>
              <a:t>‹#›</a:t>
            </a:fld>
            <a:endParaRPr lang="en-SG" altLang="en-SG"/>
          </a:p>
        </p:txBody>
      </p:sp>
    </p:spTree>
    <p:extLst>
      <p:ext uri="{BB962C8B-B14F-4D97-AF65-F5344CB8AC3E}">
        <p14:creationId xmlns:p14="http://schemas.microsoft.com/office/powerpoint/2010/main" val="1415879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1107F-B3E4-4074-A3C6-31C2B590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en-US" altLang="en-US"/>
              <a:t>Click to edit Master title style</a:t>
            </a:r>
            <a:endParaRPr lang="en-SG" alt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D78D3A-E73B-4581-BB66-1FCB89E18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en-SG" alt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824F9-1440-46F6-94A2-07534788CF7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en-US" alt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F2175-7D0E-449D-BAD8-17561C2DD5D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DB9D547-55AA-4DED-B86D-004C259662B2}" type="datetimeFigureOut">
              <a:rPr lang="en-SG" altLang="en-SG"/>
              <a:t>7/7/2023</a:t>
            </a:fld>
            <a:endParaRPr lang="en-SG" alt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2B8DA-5B97-409D-A6CA-6AFFEB127EB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SG" alt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FBC13-05B7-4EB6-9DA7-B8FBB62C10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9778143-C26F-4F40-8CE0-425D3AA9F823}" type="slidenum">
              <a:rPr lang="en-SG" altLang="en-SG"/>
              <a:t>‹#›</a:t>
            </a:fld>
            <a:endParaRPr lang="en-SG" altLang="en-SG"/>
          </a:p>
        </p:txBody>
      </p:sp>
    </p:spTree>
    <p:extLst>
      <p:ext uri="{BB962C8B-B14F-4D97-AF65-F5344CB8AC3E}">
        <p14:creationId xmlns:p14="http://schemas.microsoft.com/office/powerpoint/2010/main" val="2643318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9E5244-6F3C-406D-9E63-AA16DD1B5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en-US" altLang="en-US"/>
              <a:t>Click to edit Master title style</a:t>
            </a:r>
            <a:endParaRPr lang="en-SG" alt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AC9E7-F481-4CCD-BC98-AECF932A8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SG" alt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5AD50-5B7E-47BB-B322-123D8D8DE064}"/>
              </a:ext>
            </a:extLst>
          </p:cNvPr>
          <p:cNvSpPr>
            <a:spLocks noGrp="1"/>
          </p:cNvSpPr>
          <p:nvPr>
            <p:ph type="dt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B5E66-5AE2-4404-B415-EE0BA2A564F9}" type="datetimeFigureOut">
              <a:rPr lang="en-SG" altLang="en-SG"/>
              <a:t>7/7/2023</a:t>
            </a:fld>
            <a:endParaRPr lang="en-SG" alt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BA2C9-C2BC-4F36-B029-119DF25FDF64}"/>
              </a:ext>
            </a:extLst>
          </p:cNvPr>
          <p:cNvSpPr>
            <a:spLocks noGrp="1"/>
          </p:cNvSpPr>
          <p:nvPr>
            <p:ph type="ft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 alt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F9F01-7D0D-41EA-B647-F3E5CF5A586E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E4102-B0DC-414C-AA59-B8140B381328}" type="slidenum">
              <a:rPr lang="en-SG" altLang="en-SG"/>
              <a:t>‹#›</a:t>
            </a:fld>
            <a:endParaRPr lang="en-SG" altLang="en-SG"/>
          </a:p>
        </p:txBody>
      </p:sp>
    </p:spTree>
    <p:extLst>
      <p:ext uri="{BB962C8B-B14F-4D97-AF65-F5344CB8AC3E}">
        <p14:creationId xmlns:p14="http://schemas.microsoft.com/office/powerpoint/2010/main" val="178434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Calibri"/>
          <a:ea typeface="等线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Calibri"/>
          <a:ea typeface="等线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Calibri"/>
          <a:ea typeface="等线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Calibri"/>
          <a:ea typeface="等线"/>
        </a:defRPr>
      </a:lvl1pPr>
      <a:lvl2pPr marL="457200" lvl="1" algn="l" defTabSz="914400">
        <a:defRPr sz="1800" kern="1200">
          <a:solidFill>
            <a:schemeClr val="tx1"/>
          </a:solidFill>
          <a:latin typeface="Calibri"/>
          <a:ea typeface="等线"/>
        </a:defRPr>
      </a:lvl2pPr>
      <a:lvl3pPr marL="914400" lvl="2" algn="l" defTabSz="914400">
        <a:defRPr sz="1800" kern="1200">
          <a:solidFill>
            <a:schemeClr val="tx1"/>
          </a:solidFill>
          <a:latin typeface="Calibri"/>
          <a:ea typeface="等线"/>
        </a:defRPr>
      </a:lvl3pPr>
      <a:lvl4pPr marL="1371600" lvl="3" algn="l" defTabSz="914400">
        <a:defRPr sz="1800" kern="1200">
          <a:solidFill>
            <a:schemeClr val="tx1"/>
          </a:solidFill>
          <a:latin typeface="Calibri"/>
          <a:ea typeface="等线"/>
        </a:defRPr>
      </a:lvl4pPr>
      <a:lvl5pPr marL="1828800" lvl="4" algn="l" defTabSz="914400">
        <a:defRPr sz="1800" kern="1200">
          <a:solidFill>
            <a:schemeClr val="tx1"/>
          </a:solidFill>
          <a:latin typeface="Calibri"/>
          <a:ea typeface="等线"/>
        </a:defRPr>
      </a:lvl5pPr>
      <a:lvl6pPr marL="2286000" lvl="5" algn="l" defTabSz="914400">
        <a:defRPr sz="1800" kern="1200">
          <a:solidFill>
            <a:schemeClr val="tx1"/>
          </a:solidFill>
          <a:latin typeface="Calibri"/>
          <a:ea typeface="等线"/>
        </a:defRPr>
      </a:lvl6pPr>
      <a:lvl7pPr marL="2743200" lvl="6" algn="l" defTabSz="914400">
        <a:defRPr sz="1800" kern="1200">
          <a:solidFill>
            <a:schemeClr val="tx1"/>
          </a:solidFill>
          <a:latin typeface="Calibri"/>
          <a:ea typeface="等线"/>
        </a:defRPr>
      </a:lvl7pPr>
      <a:lvl8pPr marL="3200400" lvl="7" algn="l" defTabSz="914400">
        <a:defRPr sz="1800" kern="1200">
          <a:solidFill>
            <a:schemeClr val="tx1"/>
          </a:solidFill>
          <a:latin typeface="Calibri"/>
          <a:ea typeface="等线"/>
        </a:defRPr>
      </a:lvl8pPr>
      <a:lvl9pPr marL="3657600" lvl="8" algn="l" defTabSz="914400">
        <a:defRPr sz="1800" kern="1200">
          <a:solidFill>
            <a:schemeClr val="tx1"/>
          </a:solidFill>
          <a:latin typeface="Calibri"/>
          <a:ea typeface="等线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FB2C4-6AA8-41CA-93E9-F0C6B07E4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91062"/>
            <a:ext cx="7256124" cy="1336830"/>
          </a:xfrm>
        </p:spPr>
        <p:txBody>
          <a:bodyPr>
            <a:normAutofit fontScale="90000"/>
          </a:bodyPr>
          <a:lstStyle/>
          <a:p>
            <a:pPr lvl="0"/>
            <a:r>
              <a:rPr lang="zh-CN" altLang="zh-CN" b="0" dirty="0"/>
              <a:t>《软件工程实训（中级）》</a:t>
            </a:r>
            <a:endParaRPr lang="en-SG" altLang="en-SG" dirty="0"/>
          </a:p>
          <a:p>
            <a:pPr lvl="0">
              <a:lnSpc>
                <a:spcPct val="150000"/>
              </a:lnSpc>
            </a:pPr>
            <a:r>
              <a:rPr lang="en-US" altLang="en-US" sz="4400" b="0" dirty="0"/>
              <a:t>--</a:t>
            </a:r>
            <a:r>
              <a:rPr lang="zh-CN" altLang="en-US" sz="4400" b="0" dirty="0"/>
              <a:t>四色丰阳旅游网</a:t>
            </a:r>
            <a:r>
              <a:rPr lang="en-US" altLang="en-US" sz="4400" b="0" dirty="0"/>
              <a:t>--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6A4AC-5915-42E8-A74E-51C9F922D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354" y="4132629"/>
            <a:ext cx="1723292" cy="404202"/>
          </a:xfrm>
        </p:spPr>
        <p:txBody>
          <a:bodyPr>
            <a:normAutofit lnSpcReduction="10000"/>
          </a:bodyPr>
          <a:lstStyle/>
          <a:p>
            <a:pPr lvl="0"/>
            <a:r>
              <a:rPr lang="en-US" altLang="en-US" dirty="0"/>
              <a:t>2023.07.07</a:t>
            </a:r>
            <a:endParaRPr lang="en-SG" altLang="en-SG" dirty="0"/>
          </a:p>
        </p:txBody>
      </p:sp>
      <p:sp>
        <p:nvSpPr>
          <p:cNvPr id="4" name="文本框 3"/>
          <p:cNvSpPr txBox="1"/>
          <p:nvPr/>
        </p:nvSpPr>
        <p:spPr>
          <a:xfrm>
            <a:off x="2759940" y="4907756"/>
            <a:ext cx="3624120" cy="1041400"/>
          </a:xfrm>
          <a:prstGeom prst="rect">
            <a:avLst/>
          </a:prstGeom>
          <a:ln w="12700">
            <a:prstDash val="solid"/>
            <a:miter/>
          </a:ln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zh-CN" sz="2400" dirty="0"/>
              <a:t>刘</a:t>
            </a:r>
            <a:r>
              <a:rPr lang="en-US" altLang="en-US" sz="2400" dirty="0"/>
              <a:t>   </a:t>
            </a:r>
            <a:r>
              <a:rPr lang="zh-CN" altLang="zh-CN" sz="2400" dirty="0"/>
              <a:t>洋</a:t>
            </a:r>
            <a:r>
              <a:rPr lang="en-US" altLang="en-US" sz="2400" dirty="0"/>
              <a:t>      </a:t>
            </a:r>
            <a:r>
              <a:rPr lang="zh-CN" altLang="zh-CN" sz="2400" dirty="0"/>
              <a:t>伍开钰</a:t>
            </a:r>
            <a:r>
              <a:rPr lang="en-US" altLang="en-US" sz="2400" dirty="0"/>
              <a:t>     </a:t>
            </a:r>
            <a:r>
              <a:rPr lang="zh-CN" altLang="zh-CN" sz="2400" dirty="0"/>
              <a:t>张城伟</a:t>
            </a:r>
            <a:r>
              <a:rPr lang="en-US" altLang="en-US" sz="2400" dirty="0"/>
              <a:t> 
</a:t>
            </a:r>
            <a:r>
              <a:rPr lang="zh-CN" altLang="zh-CN" sz="2400" dirty="0"/>
              <a:t>江</a:t>
            </a:r>
            <a:r>
              <a:rPr lang="en-US" altLang="en-US" sz="2400" dirty="0"/>
              <a:t>   </a:t>
            </a:r>
            <a:r>
              <a:rPr lang="zh-CN" altLang="zh-CN" sz="2400" dirty="0"/>
              <a:t>婷</a:t>
            </a:r>
            <a:r>
              <a:rPr lang="en-US" altLang="en-US" sz="2400" dirty="0"/>
              <a:t>      </a:t>
            </a:r>
            <a:r>
              <a:rPr lang="zh-CN" altLang="zh-CN" sz="2400" dirty="0"/>
              <a:t>魏桂鹏</a:t>
            </a:r>
            <a:r>
              <a:rPr lang="en-US" altLang="en-US" sz="2400" dirty="0"/>
              <a:t>     </a:t>
            </a:r>
            <a:r>
              <a:rPr lang="zh-CN" altLang="zh-CN" sz="2400" dirty="0"/>
              <a:t>岳栩彬</a:t>
            </a:r>
          </a:p>
        </p:txBody>
      </p:sp>
    </p:spTree>
    <p:extLst>
      <p:ext uri="{BB962C8B-B14F-4D97-AF65-F5344CB8AC3E}">
        <p14:creationId xmlns:p14="http://schemas.microsoft.com/office/powerpoint/2010/main" val="1073628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35" y="1118225"/>
            <a:ext cx="8666258" cy="573983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zh-CN" altLang="en-US" sz="2400" b="1" dirty="0">
                <a:latin typeface="+mn-ea"/>
                <a:ea typeface="+mn-ea"/>
              </a:rPr>
              <a:t>文化：</a:t>
            </a:r>
            <a:r>
              <a:rPr lang="zh-CN" altLang="en-US" sz="2400" dirty="0">
                <a:latin typeface="+mn-ea"/>
                <a:ea typeface="+mn-ea"/>
              </a:rPr>
              <a:t>首页采用</a:t>
            </a:r>
            <a:r>
              <a:rPr lang="en-US" altLang="zh-CN" sz="2400" b="1" dirty="0" err="1">
                <a:latin typeface="+mn-ea"/>
                <a:ea typeface="+mn-ea"/>
              </a:rPr>
              <a:t>ElementPlus</a:t>
            </a:r>
            <a:r>
              <a:rPr lang="zh-CN" altLang="en-US" sz="2400" b="1" dirty="0">
                <a:latin typeface="+mn-ea"/>
                <a:ea typeface="+mn-ea"/>
              </a:rPr>
              <a:t>组件库提供的布局</a:t>
            </a:r>
            <a:r>
              <a:rPr lang="zh-CN" altLang="en-US" sz="2400" dirty="0">
                <a:latin typeface="+mn-ea"/>
                <a:ea typeface="+mn-ea"/>
              </a:rPr>
              <a:t>，以交错方格设计，介绍红、绿、金、灰四色丰阳，展现当地“</a:t>
            </a:r>
            <a:r>
              <a:rPr lang="zh-CN" altLang="en-US" sz="2400" b="1" dirty="0">
                <a:latin typeface="+mn-ea"/>
                <a:ea typeface="+mn-ea"/>
              </a:rPr>
              <a:t>四色丰阳</a:t>
            </a:r>
            <a:r>
              <a:rPr lang="zh-CN" altLang="en-US" sz="2400" dirty="0">
                <a:latin typeface="+mn-ea"/>
                <a:ea typeface="+mn-ea"/>
              </a:rPr>
              <a:t>”特色。</a:t>
            </a: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 dirty="0"/>
              <a:t>项目功能</a:t>
            </a:r>
            <a:r>
              <a:rPr lang="en-US" altLang="en-US" dirty="0"/>
              <a:t>-</a:t>
            </a:r>
            <a:r>
              <a:rPr lang="zh-CN" altLang="zh-CN" dirty="0"/>
              <a:t>初识丰阳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F34C18-9668-45EC-94AB-B83E8F2BA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63" y="2671356"/>
            <a:ext cx="4174931" cy="2633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B7D1F8-B4D6-43D2-8818-71D825913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271" y="3836972"/>
            <a:ext cx="4827760" cy="263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7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92" y="129217"/>
            <a:ext cx="8768316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/>
              <a:t>项目功能</a:t>
            </a:r>
            <a:r>
              <a:rPr lang="en-US" altLang="en-US"/>
              <a:t>-</a:t>
            </a:r>
            <a:r>
              <a:rPr lang="zh-CN" altLang="zh-CN"/>
              <a:t>初识丰阳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87842" y="1162493"/>
            <a:ext cx="8768316" cy="512489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zh-CN" sz="2400" b="1" dirty="0">
                <a:latin typeface="等线"/>
                <a:ea typeface="等线"/>
              </a:rPr>
              <a:t>景点</a:t>
            </a:r>
            <a:r>
              <a:rPr lang="zh-CN" altLang="zh-CN" sz="2400" dirty="0">
                <a:latin typeface="等线"/>
                <a:ea typeface="等线"/>
              </a:rPr>
              <a:t>：景区景点页面提供“热门景点”、“游玩攻略”两个模块，向用户展现当地景点风光，并提供游玩攻略以供游玩参考。</a:t>
            </a:r>
            <a:endParaRPr lang="en-US" altLang="en-US" sz="2400" dirty="0">
              <a:latin typeface="等线"/>
              <a:ea typeface="等线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66109" y="2667007"/>
            <a:ext cx="7624482" cy="32573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92" y="129217"/>
            <a:ext cx="8768316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/>
              <a:t>项目功能</a:t>
            </a:r>
            <a:r>
              <a:rPr lang="en-US" altLang="en-US"/>
              <a:t>-</a:t>
            </a:r>
            <a:r>
              <a:rPr lang="zh-CN" altLang="zh-CN"/>
              <a:t>初识丰阳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87842" y="1162493"/>
            <a:ext cx="8768316" cy="512489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zh-CN" sz="2400" b="1" dirty="0">
                <a:latin typeface="等线"/>
                <a:ea typeface="等线"/>
              </a:rPr>
              <a:t>特产</a:t>
            </a:r>
            <a:r>
              <a:rPr lang="zh-CN" altLang="zh-CN" sz="2400" dirty="0">
                <a:latin typeface="等线"/>
                <a:ea typeface="等线"/>
              </a:rPr>
              <a:t>：景区消费页面提供“特色产品”、“美食推荐”等模块，向用户展现当地特产及美食，让用户更全面地了解丰阳。</a:t>
            </a:r>
            <a:endParaRPr lang="en-US" altLang="en-US" sz="2400" dirty="0">
              <a:latin typeface="等线"/>
              <a:ea typeface="等线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920750" y="2426095"/>
            <a:ext cx="7315200" cy="39708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35" y="1311656"/>
            <a:ext cx="3981373" cy="573983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项目背景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经历 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思考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团队介绍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项目功能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初识丰阳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chemeClr val="accent1"/>
                </a:solidFill>
                <a:latin typeface="+mn-ea"/>
                <a:ea typeface="+mn-ea"/>
              </a:rPr>
              <a:t>深入丰阳  </a:t>
            </a:r>
            <a:endParaRPr lang="en-US" altLang="zh-CN" sz="1600" dirty="0">
              <a:solidFill>
                <a:schemeClr val="accent1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旅游分享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用例图</a:t>
            </a:r>
            <a:r>
              <a:rPr lang="en-US" altLang="zh-CN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&amp;</a:t>
            </a: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上下文类图</a:t>
            </a: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en-US" dirty="0"/>
              <a:t>大纲</a:t>
            </a:r>
            <a:endParaRPr lang="zh-CN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470AA5-BAC3-4CBD-8840-ED65FD18E377}"/>
              </a:ext>
            </a:extLst>
          </p:cNvPr>
          <p:cNvSpPr txBox="1">
            <a:spLocks/>
          </p:cNvSpPr>
          <p:nvPr/>
        </p:nvSpPr>
        <p:spPr>
          <a:xfrm>
            <a:off x="4572000" y="1311593"/>
            <a:ext cx="3374703" cy="57398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编码与实现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代码结构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前后端交互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图片管理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页面布局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部署服务器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代码特性  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API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封装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代码复用性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GitHub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测试报告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项目展示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2763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92" y="129217"/>
            <a:ext cx="8768316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/>
              <a:t>项目功能</a:t>
            </a:r>
            <a:r>
              <a:rPr lang="en-US" altLang="en-US"/>
              <a:t>-</a:t>
            </a:r>
            <a:r>
              <a:rPr lang="zh-CN" altLang="zh-CN"/>
              <a:t>深入丰阳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87842" y="1162493"/>
            <a:ext cx="8895316" cy="210620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zh-CN" sz="2400" b="1" i="0" strike="noStrike" spc="0" dirty="0">
                <a:solidFill>
                  <a:srgbClr val="000000"/>
                </a:solidFill>
                <a:latin typeface="等线"/>
                <a:ea typeface="等线"/>
              </a:rPr>
              <a:t>天气预报：</a:t>
            </a:r>
            <a:r>
              <a:rPr lang="zh-CN" altLang="zh-CN" sz="24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调用高德提供的</a:t>
            </a:r>
            <a:r>
              <a:rPr lang="zh-CN" altLang="zh-CN" sz="2400" b="1" i="0" strike="noStrike" spc="0" dirty="0">
                <a:solidFill>
                  <a:srgbClr val="000000"/>
                </a:solidFill>
                <a:latin typeface="等线"/>
                <a:ea typeface="等线"/>
              </a:rPr>
              <a:t>天气</a:t>
            </a:r>
            <a:r>
              <a:rPr lang="en-US" altLang="en-US" sz="2400" b="1" i="0" strike="noStrike" spc="0" dirty="0">
                <a:solidFill>
                  <a:srgbClr val="000000"/>
                </a:solidFill>
                <a:latin typeface="等线"/>
                <a:ea typeface="等线"/>
              </a:rPr>
              <a:t>API</a:t>
            </a:r>
            <a:r>
              <a:rPr lang="zh-CN" altLang="zh-CN" sz="24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，获取未来四天的天气情况，并显示对应的图标示对应的图标</a:t>
            </a:r>
            <a:r>
              <a:rPr lang="en-US" altLang="en-US" sz="24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
</a:t>
            </a:r>
            <a:endParaRPr lang="en-US" altLang="en-US" sz="2400" dirty="0">
              <a:latin typeface="等线"/>
              <a:ea typeface="等线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0842" y="2551469"/>
            <a:ext cx="9022316" cy="111029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55615" y="7905750"/>
            <a:ext cx="7278077" cy="1733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400" b="1" i="0" strike="noStrike" spc="0">
                <a:solidFill>
                  <a:srgbClr val="000000"/>
                </a:solidFill>
                <a:latin typeface="等线"/>
                <a:ea typeface="等线"/>
              </a:rPr>
              <a:t>天气预报：</a:t>
            </a:r>
            <a:r>
              <a:rPr lang="zh-CN" altLang="zh-CN" sz="2400" b="0" i="0" strike="noStrike" spc="0">
                <a:solidFill>
                  <a:srgbClr val="000000"/>
                </a:solidFill>
                <a:latin typeface="等线"/>
                <a:ea typeface="等线"/>
              </a:rPr>
              <a:t>调用高德提供的天气</a:t>
            </a:r>
            <a:r>
              <a:rPr lang="en-US" altLang="en-US" sz="2400" b="0" i="0" strike="noStrike" spc="0">
                <a:solidFill>
                  <a:srgbClr val="000000"/>
                </a:solidFill>
                <a:latin typeface="等线"/>
                <a:ea typeface="等线"/>
              </a:rPr>
              <a:t>API</a:t>
            </a:r>
            <a:r>
              <a:rPr lang="zh-CN" altLang="zh-CN" sz="2400" b="0" i="0" strike="noStrike" spc="0">
                <a:solidFill>
                  <a:srgbClr val="000000"/>
                </a:solidFill>
                <a:latin typeface="等线"/>
                <a:ea typeface="等线"/>
              </a:rPr>
              <a:t>，获取未来四天的天气情况，并显示对应的图标示对应的图标</a:t>
            </a:r>
            <a:r>
              <a:rPr lang="en-US" altLang="en-US" sz="2400" b="0" i="0" strike="noStrike" spc="0">
                <a:solidFill>
                  <a:srgbClr val="000000"/>
                </a:solidFill>
                <a:latin typeface="等线"/>
                <a:ea typeface="等线"/>
              </a:rPr>
              <a:t>
</a:t>
            </a:r>
            <a:endParaRPr lang="en-US" altLang="en-US" sz="2400">
              <a:latin typeface="等线"/>
              <a:ea typeface="等线"/>
            </a:endParaRPr>
          </a:p>
        </p:txBody>
      </p:sp>
      <p:sp>
        <p:nvSpPr>
          <p:cNvPr id="8" name="内容占位符 4"/>
          <p:cNvSpPr>
            <a:spLocks noGrp="1"/>
          </p:cNvSpPr>
          <p:nvPr/>
        </p:nvSpPr>
        <p:spPr>
          <a:xfrm>
            <a:off x="187842" y="3997636"/>
            <a:ext cx="8895316" cy="210620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zh-CN" sz="2400" b="1" i="0" strike="noStrike" spc="0" dirty="0">
                <a:solidFill>
                  <a:srgbClr val="000000"/>
                </a:solidFill>
                <a:latin typeface="等线"/>
                <a:ea typeface="等线"/>
              </a:rPr>
              <a:t>假日提醒：</a:t>
            </a:r>
            <a:r>
              <a:rPr lang="zh-CN" altLang="zh-CN" sz="24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调用</a:t>
            </a:r>
            <a:r>
              <a:rPr lang="en-US" altLang="en-US" sz="2400" b="1" i="0" strike="noStrike" spc="0" dirty="0" err="1">
                <a:solidFill>
                  <a:srgbClr val="000000"/>
                </a:solidFill>
                <a:latin typeface="等线"/>
                <a:ea typeface="等线"/>
              </a:rPr>
              <a:t>tockify</a:t>
            </a:r>
            <a:r>
              <a:rPr lang="zh-CN" altLang="zh-CN" sz="2400" b="1" i="0" strike="noStrike" spc="0" dirty="0">
                <a:solidFill>
                  <a:srgbClr val="000000"/>
                </a:solidFill>
                <a:latin typeface="等线"/>
                <a:ea typeface="等线"/>
              </a:rPr>
              <a:t>日历</a:t>
            </a:r>
            <a:r>
              <a:rPr lang="zh-CN" altLang="zh-CN" sz="24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功能，显示近期的节日、时令以及重大活动等信息</a:t>
            </a:r>
            <a:endParaRPr lang="en-US" altLang="en-US" sz="2400" dirty="0">
              <a:latin typeface="等线"/>
              <a:ea typeface="等线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225675" y="5050978"/>
            <a:ext cx="4578350" cy="14132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92" y="129217"/>
            <a:ext cx="8768316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/>
              <a:t>项目功能</a:t>
            </a:r>
            <a:r>
              <a:rPr lang="en-US" altLang="en-US"/>
              <a:t>-</a:t>
            </a:r>
            <a:r>
              <a:rPr lang="zh-CN" altLang="zh-CN"/>
              <a:t>深入丰阳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87842" y="1162493"/>
            <a:ext cx="8895316" cy="210620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zh-CN" sz="2400" b="1" i="0" strike="noStrike" spc="0" dirty="0">
                <a:solidFill>
                  <a:srgbClr val="000000"/>
                </a:solidFill>
                <a:latin typeface="等线"/>
                <a:ea typeface="等线"/>
              </a:rPr>
              <a:t>地图导航：</a:t>
            </a:r>
            <a:r>
              <a:rPr lang="zh-CN" altLang="en-US" sz="240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调用</a:t>
            </a:r>
            <a:r>
              <a:rPr lang="zh-CN" altLang="en-US" sz="2400" b="1" i="0" strike="noStrike" spc="0" dirty="0">
                <a:solidFill>
                  <a:srgbClr val="000000"/>
                </a:solidFill>
                <a:latin typeface="等线"/>
                <a:ea typeface="等线"/>
              </a:rPr>
              <a:t>高德</a:t>
            </a:r>
            <a:r>
              <a:rPr lang="en-US" altLang="zh-CN" sz="2400" b="1" i="0" strike="noStrike" spc="0" dirty="0">
                <a:solidFill>
                  <a:srgbClr val="000000"/>
                </a:solidFill>
                <a:latin typeface="等线"/>
                <a:ea typeface="等线"/>
              </a:rPr>
              <a:t>API</a:t>
            </a:r>
            <a:r>
              <a:rPr lang="zh-CN" altLang="zh-CN" sz="24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输入特定地点，可得到详细位置；拖动起点和终点，可以得到</a:t>
            </a:r>
            <a:r>
              <a:rPr lang="zh-CN" altLang="zh-CN" sz="2400" b="1" i="0" strike="noStrike" spc="0" dirty="0">
                <a:solidFill>
                  <a:srgbClr val="000000"/>
                </a:solidFill>
                <a:latin typeface="等线"/>
                <a:ea typeface="等线"/>
              </a:rPr>
              <a:t>路径</a:t>
            </a:r>
            <a:r>
              <a:rPr lang="zh-CN" altLang="zh-CN" sz="24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信息。</a:t>
            </a:r>
            <a:endParaRPr lang="en-US" altLang="en-US" sz="2400" dirty="0">
              <a:latin typeface="等线"/>
              <a:ea typeface="等线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5615" y="7905750"/>
            <a:ext cx="7278077" cy="1733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zh-CN" sz="2400" b="1" i="0" strike="noStrike" spc="0">
                <a:solidFill>
                  <a:srgbClr val="000000"/>
                </a:solidFill>
                <a:latin typeface="等线"/>
                <a:ea typeface="等线"/>
              </a:rPr>
              <a:t>天气预报：</a:t>
            </a:r>
            <a:r>
              <a:rPr lang="zh-CN" altLang="zh-CN" sz="2400" b="0" i="0" strike="noStrike" spc="0">
                <a:solidFill>
                  <a:srgbClr val="000000"/>
                </a:solidFill>
                <a:latin typeface="等线"/>
                <a:ea typeface="等线"/>
              </a:rPr>
              <a:t>调用高德提供的天气</a:t>
            </a:r>
            <a:r>
              <a:rPr lang="en-US" altLang="en-US" sz="2400" b="0" i="0" strike="noStrike" spc="0">
                <a:solidFill>
                  <a:srgbClr val="000000"/>
                </a:solidFill>
                <a:latin typeface="等线"/>
                <a:ea typeface="等线"/>
              </a:rPr>
              <a:t>API</a:t>
            </a:r>
            <a:r>
              <a:rPr lang="zh-CN" altLang="zh-CN" sz="2400" b="0" i="0" strike="noStrike" spc="0">
                <a:solidFill>
                  <a:srgbClr val="000000"/>
                </a:solidFill>
                <a:latin typeface="等线"/>
                <a:ea typeface="等线"/>
              </a:rPr>
              <a:t>，获取未来四天的天气情况，并显示对应的图标示对应的图标</a:t>
            </a:r>
            <a:r>
              <a:rPr lang="en-US" altLang="en-US" sz="2400" b="0" i="0" strike="noStrike" spc="0">
                <a:solidFill>
                  <a:srgbClr val="000000"/>
                </a:solidFill>
                <a:latin typeface="等线"/>
                <a:ea typeface="等线"/>
              </a:rPr>
              <a:t>
</a:t>
            </a:r>
            <a:endParaRPr lang="en-US" altLang="en-US" sz="2400">
              <a:latin typeface="等线"/>
              <a:ea typeface="等线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302081" y="2487155"/>
            <a:ext cx="6539964" cy="41229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92" y="129217"/>
            <a:ext cx="8768316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/>
              <a:t>项目功能</a:t>
            </a:r>
            <a:r>
              <a:rPr lang="en-US" altLang="en-US"/>
              <a:t>-</a:t>
            </a:r>
            <a:r>
              <a:rPr lang="zh-CN" altLang="zh-CN"/>
              <a:t>深入丰阳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55615" y="7905750"/>
            <a:ext cx="7278077" cy="1733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zh-CN" sz="2400" b="1" i="0" strike="noStrike" spc="0">
                <a:solidFill>
                  <a:srgbClr val="000000"/>
                </a:solidFill>
                <a:latin typeface="等线"/>
                <a:ea typeface="等线"/>
              </a:rPr>
              <a:t>天气预报：</a:t>
            </a:r>
            <a:r>
              <a:rPr lang="zh-CN" altLang="zh-CN" sz="2400" b="0" i="0" strike="noStrike" spc="0">
                <a:solidFill>
                  <a:srgbClr val="000000"/>
                </a:solidFill>
                <a:latin typeface="等线"/>
                <a:ea typeface="等线"/>
              </a:rPr>
              <a:t>调用高德提供的天气</a:t>
            </a:r>
            <a:r>
              <a:rPr lang="en-US" altLang="en-US" sz="2400" b="0" i="0" strike="noStrike" spc="0">
                <a:solidFill>
                  <a:srgbClr val="000000"/>
                </a:solidFill>
                <a:latin typeface="等线"/>
                <a:ea typeface="等线"/>
              </a:rPr>
              <a:t>API</a:t>
            </a:r>
            <a:r>
              <a:rPr lang="zh-CN" altLang="zh-CN" sz="2400" b="0" i="0" strike="noStrike" spc="0">
                <a:solidFill>
                  <a:srgbClr val="000000"/>
                </a:solidFill>
                <a:latin typeface="等线"/>
                <a:ea typeface="等线"/>
              </a:rPr>
              <a:t>，获取未来四天的天气情况，并显示对应的图标示对应的图标</a:t>
            </a:r>
            <a:r>
              <a:rPr lang="en-US" altLang="en-US" sz="2400" b="0" i="0" strike="noStrike" spc="0">
                <a:solidFill>
                  <a:srgbClr val="000000"/>
                </a:solidFill>
                <a:latin typeface="等线"/>
                <a:ea typeface="等线"/>
              </a:rPr>
              <a:t>
</a:t>
            </a:r>
            <a:endParaRPr lang="en-US" altLang="en-US" sz="2400">
              <a:latin typeface="等线"/>
              <a:ea typeface="等线"/>
            </a:endParaRPr>
          </a:p>
        </p:txBody>
      </p:sp>
      <p:sp>
        <p:nvSpPr>
          <p:cNvPr id="4" name="内容占位符 4"/>
          <p:cNvSpPr>
            <a:spLocks noGrp="1"/>
          </p:cNvSpPr>
          <p:nvPr/>
        </p:nvSpPr>
        <p:spPr>
          <a:xfrm>
            <a:off x="124342" y="1322799"/>
            <a:ext cx="8895316" cy="210620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zh-CN" sz="2400" b="1" i="0" strike="noStrike" spc="0" dirty="0">
                <a:solidFill>
                  <a:srgbClr val="000000"/>
                </a:solidFill>
                <a:latin typeface="等线"/>
                <a:ea typeface="等线"/>
              </a:rPr>
              <a:t>酒店预订：</a:t>
            </a:r>
            <a:r>
              <a:rPr lang="zh-CN" altLang="zh-CN" sz="24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展示酒店详情，点击酒店的定位按钮，地图会实时显示对应酒店的位置。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827727" y="2766446"/>
            <a:ext cx="7285584" cy="323855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35" y="1311656"/>
            <a:ext cx="3981373" cy="573983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项目背景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经历 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思考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团队介绍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项目功能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初识丰阳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深入丰阳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chemeClr val="accent1"/>
                </a:solidFill>
                <a:latin typeface="+mn-ea"/>
                <a:ea typeface="+mn-ea"/>
              </a:rPr>
              <a:t>旅游分享  </a:t>
            </a:r>
            <a:endParaRPr lang="en-US" altLang="zh-CN" sz="1600" dirty="0">
              <a:solidFill>
                <a:schemeClr val="accent1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用例图</a:t>
            </a:r>
            <a:r>
              <a:rPr lang="en-US" altLang="zh-CN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&amp;</a:t>
            </a: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上下文类图</a:t>
            </a: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en-US" dirty="0"/>
              <a:t>大纲</a:t>
            </a:r>
            <a:endParaRPr lang="zh-CN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470AA5-BAC3-4CBD-8840-ED65FD18E377}"/>
              </a:ext>
            </a:extLst>
          </p:cNvPr>
          <p:cNvSpPr txBox="1">
            <a:spLocks/>
          </p:cNvSpPr>
          <p:nvPr/>
        </p:nvSpPr>
        <p:spPr>
          <a:xfrm>
            <a:off x="4572000" y="1311593"/>
            <a:ext cx="3374703" cy="57398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编码与实现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代码结构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前后端交互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图片管理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页面布局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部署服务器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代码特性  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API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封装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代码复用性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GitHub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测试报告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项目展示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1885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92" y="129217"/>
            <a:ext cx="8768316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/>
              <a:t>项目功能</a:t>
            </a:r>
            <a:r>
              <a:rPr lang="en-US" altLang="en-US"/>
              <a:t>-</a:t>
            </a:r>
            <a:r>
              <a:rPr lang="zh-CN" altLang="zh-CN"/>
              <a:t>旅游分享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87842" y="1162493"/>
            <a:ext cx="8768316" cy="512489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zh-CN" sz="2400" b="1" dirty="0">
                <a:latin typeface="等线"/>
                <a:ea typeface="等线"/>
              </a:rPr>
              <a:t>博客</a:t>
            </a:r>
            <a:r>
              <a:rPr lang="zh-CN" altLang="zh-CN" sz="2400" dirty="0">
                <a:latin typeface="等线"/>
                <a:ea typeface="等线"/>
              </a:rPr>
              <a:t>：本网站实现了博客论坛功能，用户</a:t>
            </a:r>
            <a:r>
              <a:rPr lang="zh-CN" altLang="zh-CN" sz="2400" b="1" dirty="0">
                <a:latin typeface="等线"/>
                <a:ea typeface="等线"/>
              </a:rPr>
              <a:t>注册</a:t>
            </a:r>
            <a:r>
              <a:rPr lang="zh-CN" altLang="zh-CN" sz="2400" dirty="0">
                <a:latin typeface="等线"/>
                <a:ea typeface="等线"/>
              </a:rPr>
              <a:t>并</a:t>
            </a:r>
            <a:r>
              <a:rPr lang="zh-CN" altLang="zh-CN" sz="2400" b="1" dirty="0">
                <a:latin typeface="等线"/>
                <a:ea typeface="等线"/>
              </a:rPr>
              <a:t>登录</a:t>
            </a:r>
            <a:r>
              <a:rPr lang="zh-CN" altLang="zh-CN" sz="2400" dirty="0">
                <a:latin typeface="等线"/>
                <a:ea typeface="等线"/>
              </a:rPr>
              <a:t>账号后，可以用其</a:t>
            </a:r>
            <a:r>
              <a:rPr lang="zh-CN" altLang="zh-CN" sz="2400" b="1" dirty="0">
                <a:latin typeface="等线"/>
                <a:ea typeface="等线"/>
              </a:rPr>
              <a:t>发布</a:t>
            </a:r>
            <a:r>
              <a:rPr lang="zh-CN" altLang="zh-CN" sz="2400" dirty="0">
                <a:latin typeface="等线"/>
                <a:ea typeface="等线"/>
              </a:rPr>
              <a:t>、</a:t>
            </a:r>
            <a:r>
              <a:rPr lang="zh-CN" altLang="zh-CN" sz="2400" b="1" dirty="0">
                <a:latin typeface="等线"/>
                <a:ea typeface="等线"/>
              </a:rPr>
              <a:t>搜索</a:t>
            </a:r>
            <a:r>
              <a:rPr lang="zh-CN" altLang="zh-CN" sz="2400" dirty="0">
                <a:latin typeface="等线"/>
                <a:ea typeface="等线"/>
              </a:rPr>
              <a:t>游玩记录、摄影投稿及美食分享等文章，增加网站交互性，丰富信息内容。</a:t>
            </a:r>
            <a:endParaRPr lang="en-US" altLang="en-US" sz="2400" dirty="0">
              <a:latin typeface="等线"/>
              <a:ea typeface="等线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85588" y="3137302"/>
            <a:ext cx="8172824" cy="282905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92" y="129217"/>
            <a:ext cx="8768316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/>
              <a:t>项目功能</a:t>
            </a:r>
            <a:r>
              <a:rPr lang="en-US" altLang="en-US"/>
              <a:t>-</a:t>
            </a:r>
            <a:r>
              <a:rPr lang="zh-CN" altLang="zh-CN"/>
              <a:t>旅游分享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87842" y="1162493"/>
            <a:ext cx="8768316" cy="512489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zh-CN" sz="2400" b="1" dirty="0">
                <a:latin typeface="等线"/>
                <a:ea typeface="等线"/>
              </a:rPr>
              <a:t>二维码</a:t>
            </a:r>
            <a:r>
              <a:rPr lang="zh-CN" altLang="zh-CN" sz="2400" dirty="0">
                <a:latin typeface="等线"/>
                <a:ea typeface="等线"/>
              </a:rPr>
              <a:t>：网站右侧悬浮侧边栏，</a:t>
            </a:r>
            <a:r>
              <a:rPr lang="zh-CN" altLang="zh-CN" sz="24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提供小程序、公众号等“丰阳优品”二维码，用户扫码可以了解更多信息，同时也可以保存二维码分享给其他用户。</a:t>
            </a:r>
            <a:endParaRPr lang="en-US" altLang="en-US" sz="2400" dirty="0">
              <a:latin typeface="等线"/>
              <a:ea typeface="等线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578350" y="3074147"/>
            <a:ext cx="2089305" cy="34663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201956" y="3074147"/>
            <a:ext cx="1216959" cy="35156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35" y="1311656"/>
            <a:ext cx="3981373" cy="573983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项目背景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经历 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思考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团队介绍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项目功能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初识丰阳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深入丰阳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旅游分享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用例图</a:t>
            </a:r>
            <a:r>
              <a:rPr lang="en-US" altLang="zh-CN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&amp;</a:t>
            </a: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上下文类图</a:t>
            </a: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en-US" dirty="0"/>
              <a:t>大纲</a:t>
            </a:r>
            <a:endParaRPr lang="zh-CN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470AA5-BAC3-4CBD-8840-ED65FD18E377}"/>
              </a:ext>
            </a:extLst>
          </p:cNvPr>
          <p:cNvSpPr txBox="1">
            <a:spLocks/>
          </p:cNvSpPr>
          <p:nvPr/>
        </p:nvSpPr>
        <p:spPr>
          <a:xfrm>
            <a:off x="4572000" y="1311593"/>
            <a:ext cx="3374703" cy="57398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编码与实现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代码结构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前后端交互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图片管理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页面布局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部署服务器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代码特性  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API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封装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代码复用性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GitHub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测试报告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项目展示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26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35" y="1311656"/>
            <a:ext cx="3981373" cy="573983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项目背景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经历 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思考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团队介绍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项目功能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初识丰阳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深入丰阳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旅游分享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chemeClr val="accent1"/>
                </a:solidFill>
                <a:latin typeface="+mn-ea"/>
                <a:ea typeface="+mn-ea"/>
              </a:rPr>
              <a:t>管理 </a:t>
            </a: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用例图</a:t>
            </a:r>
            <a:r>
              <a:rPr lang="en-US" altLang="zh-CN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&amp;</a:t>
            </a: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上下文类图</a:t>
            </a: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en-US" dirty="0"/>
              <a:t>大纲</a:t>
            </a:r>
            <a:endParaRPr lang="zh-CN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470AA5-BAC3-4CBD-8840-ED65FD18E377}"/>
              </a:ext>
            </a:extLst>
          </p:cNvPr>
          <p:cNvSpPr txBox="1">
            <a:spLocks/>
          </p:cNvSpPr>
          <p:nvPr/>
        </p:nvSpPr>
        <p:spPr>
          <a:xfrm>
            <a:off x="4572000" y="1311593"/>
            <a:ext cx="3374703" cy="57398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编码与实现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代码结构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前后端交互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图片管理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页面布局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部署服务器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代码特性  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API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封装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代码复用性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GitHub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测试报告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项目展示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474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878" y="1210972"/>
            <a:ext cx="8562243" cy="130362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zh-CN" altLang="zh-CN" sz="2400" b="1" i="0" strike="noStrike" spc="0" dirty="0">
                <a:solidFill>
                  <a:srgbClr val="000000"/>
                </a:solidFill>
                <a:latin typeface="等线"/>
                <a:ea typeface="等线"/>
              </a:rPr>
              <a:t>用户管理：</a:t>
            </a:r>
            <a:r>
              <a:rPr lang="zh-CN" altLang="zh-CN" sz="24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图中任何一项信息都可以作为关键词进行模糊查询。管理员可以调整用户状态，删除用户；修改用户信息。</a:t>
            </a:r>
            <a:endParaRPr dirty="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94192" y="129217"/>
            <a:ext cx="8768316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/>
              <a:t>项目功能</a:t>
            </a:r>
            <a:r>
              <a:rPr lang="en-US" altLang="en-US"/>
              <a:t>-</a:t>
            </a:r>
            <a:r>
              <a:rPr lang="zh-CN" altLang="zh-CN"/>
              <a:t>管理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350" y="2798464"/>
            <a:ext cx="9144000" cy="356712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0" y="1265903"/>
            <a:ext cx="7886700" cy="515461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lvl="0" indent="0">
              <a:buNone/>
            </a:pPr>
            <a:r>
              <a:rPr lang="zh-CN" altLang="zh-CN" sz="2400" b="1" i="0" strike="noStrike" spc="0" dirty="0">
                <a:solidFill>
                  <a:srgbClr val="000000"/>
                </a:solidFill>
                <a:latin typeface="等线"/>
                <a:ea typeface="等线"/>
              </a:rPr>
              <a:t>文章管理：</a:t>
            </a:r>
            <a:r>
              <a:rPr lang="zh-CN" altLang="zh-CN" sz="24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发布或修改文章时，可以在文本编辑器中自由编辑文字和导入图片。系统导入了文本检测</a:t>
            </a:r>
            <a:r>
              <a:rPr lang="en-US" altLang="en-US" sz="24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API</a:t>
            </a:r>
            <a:r>
              <a:rPr lang="zh-CN" altLang="zh-CN" sz="24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，实现对不良词汇的自动分析和过滤。</a:t>
            </a:r>
            <a:r>
              <a:rPr lang="en-US" altLang="en-US" sz="24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
</a:t>
            </a:r>
            <a:endParaRPr dirty="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94192" y="129217"/>
            <a:ext cx="8768316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0"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lvl="0"/>
            <a:r>
              <a:rPr lang="zh-CN" altLang="zh-CN"/>
              <a:t>项目功能</a:t>
            </a:r>
            <a:r>
              <a:rPr lang="en-US" altLang="en-US"/>
              <a:t>-</a:t>
            </a:r>
            <a:r>
              <a:rPr lang="zh-CN" altLang="zh-CN"/>
              <a:t>管理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4B201A-0569-4EA1-971A-1DEC4D2A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96" y="2462619"/>
            <a:ext cx="7077808" cy="39579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2" y="1265903"/>
            <a:ext cx="7886700" cy="515461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lvl="0" indent="0">
              <a:buNone/>
            </a:pPr>
            <a:r>
              <a:rPr lang="zh-CN" altLang="zh-CN" sz="2400" b="1" i="0" strike="noStrike" spc="0" dirty="0">
                <a:solidFill>
                  <a:srgbClr val="000000"/>
                </a:solidFill>
                <a:latin typeface="等线"/>
                <a:ea typeface="等线"/>
              </a:rPr>
              <a:t>轮播图管理：</a:t>
            </a:r>
            <a:endParaRPr dirty="0"/>
          </a:p>
          <a:p>
            <a:pPr marL="0" lv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lvl="0" indent="0" algn="l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zh-CN" sz="2400" b="1" i="0" strike="noStrike" spc="0" dirty="0">
                <a:solidFill>
                  <a:srgbClr val="000000"/>
                </a:solidFill>
                <a:latin typeface="等线"/>
                <a:ea typeface="等线"/>
              </a:rPr>
              <a:t>信息安全：</a:t>
            </a:r>
            <a:r>
              <a:rPr lang="zh-CN" altLang="zh-CN" sz="24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实现密码等隐私信息的加密保存</a:t>
            </a: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94192" y="129217"/>
            <a:ext cx="8768316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marL="0"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lvl="0"/>
            <a:r>
              <a:rPr lang="zh-CN" altLang="zh-CN"/>
              <a:t>项目功能</a:t>
            </a:r>
            <a:r>
              <a:rPr lang="en-US" altLang="en-US"/>
              <a:t>-</a:t>
            </a:r>
            <a:r>
              <a:rPr lang="zh-CN" altLang="zh-CN"/>
              <a:t>管理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-41124" y="4683713"/>
            <a:ext cx="9144000" cy="17965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FBD1D1-1326-4AA3-A1EE-BA0707D51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347" y="1265902"/>
            <a:ext cx="5296652" cy="274755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35" y="1311656"/>
            <a:ext cx="3981373" cy="573983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项目背景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经历 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思考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团队介绍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项目功能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初识丰阳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深入丰阳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旅游分享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chemeClr val="accent1"/>
                </a:solidFill>
                <a:latin typeface="+mn-ea"/>
                <a:ea typeface="+mn-ea"/>
              </a:rPr>
              <a:t>用例图</a:t>
            </a:r>
            <a:r>
              <a:rPr lang="en-US" altLang="zh-CN" sz="1600" b="0" i="0" strike="noStrike" spc="0" dirty="0">
                <a:solidFill>
                  <a:schemeClr val="accent1"/>
                </a:solidFill>
                <a:latin typeface="+mn-ea"/>
                <a:ea typeface="+mn-ea"/>
              </a:rPr>
              <a:t>&amp;</a:t>
            </a:r>
            <a:r>
              <a:rPr lang="zh-CN" altLang="en-US" sz="1600" b="0" i="0" strike="noStrike" spc="0" dirty="0">
                <a:solidFill>
                  <a:schemeClr val="accent1"/>
                </a:solidFill>
                <a:latin typeface="+mn-ea"/>
                <a:ea typeface="+mn-ea"/>
              </a:rPr>
              <a:t>上下文类图</a:t>
            </a: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en-US" dirty="0"/>
              <a:t>大纲</a:t>
            </a:r>
            <a:endParaRPr lang="zh-CN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470AA5-BAC3-4CBD-8840-ED65FD18E377}"/>
              </a:ext>
            </a:extLst>
          </p:cNvPr>
          <p:cNvSpPr txBox="1">
            <a:spLocks/>
          </p:cNvSpPr>
          <p:nvPr/>
        </p:nvSpPr>
        <p:spPr>
          <a:xfrm>
            <a:off x="4572000" y="1311593"/>
            <a:ext cx="3374703" cy="57398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编码与实现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代码结构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前后端交互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图片管理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页面布局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部署服务器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代码特性  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API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封装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代码复用性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GitHub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测试报告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项目展示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9838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755" y="97926"/>
            <a:ext cx="7886700" cy="757238"/>
          </a:xfrm>
        </p:spPr>
        <p:txBody>
          <a:bodyPr/>
          <a:lstStyle/>
          <a:p>
            <a:pPr lvl="0"/>
            <a:r>
              <a:rPr lang="zh-CN" altLang="zh-CN" dirty="0"/>
              <a:t>需求分析</a:t>
            </a:r>
            <a:r>
              <a:rPr lang="en-US" altLang="zh-CN" dirty="0"/>
              <a:t>-</a:t>
            </a:r>
            <a:r>
              <a:rPr lang="zh-CN" altLang="zh-CN" dirty="0"/>
              <a:t>用例图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586" t="3378" r="3909" b="7264"/>
          <a:stretch/>
        </p:blipFill>
        <p:spPr>
          <a:xfrm>
            <a:off x="1419119" y="1068055"/>
            <a:ext cx="5360938" cy="579000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545" y="87899"/>
            <a:ext cx="7886700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 dirty="0"/>
              <a:t>需求分析</a:t>
            </a:r>
            <a:r>
              <a:rPr lang="en-US" altLang="zh-CN" dirty="0"/>
              <a:t>-</a:t>
            </a:r>
            <a:r>
              <a:rPr lang="zh-CN" altLang="zh-CN" dirty="0"/>
              <a:t>软件系统上下文类图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4" y="1678901"/>
            <a:ext cx="9144000" cy="414188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35" y="1311656"/>
            <a:ext cx="3981373" cy="573983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项目背景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经历 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思考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团队介绍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项目功能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初识丰阳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深入丰阳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旅游分享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用例图</a:t>
            </a:r>
            <a:r>
              <a:rPr lang="en-US" altLang="zh-CN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&amp;</a:t>
            </a: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上下文类图</a:t>
            </a: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en-US" dirty="0"/>
              <a:t>大纲</a:t>
            </a:r>
            <a:endParaRPr lang="zh-CN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470AA5-BAC3-4CBD-8840-ED65FD18E377}"/>
              </a:ext>
            </a:extLst>
          </p:cNvPr>
          <p:cNvSpPr txBox="1">
            <a:spLocks/>
          </p:cNvSpPr>
          <p:nvPr/>
        </p:nvSpPr>
        <p:spPr>
          <a:xfrm>
            <a:off x="4572000" y="1311593"/>
            <a:ext cx="3374703" cy="57398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编码与实现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ea typeface="+mn-ea"/>
              </a:rPr>
              <a:t>代码结构  </a:t>
            </a:r>
            <a:endParaRPr lang="en-US" altLang="zh-CN" sz="1600" dirty="0">
              <a:solidFill>
                <a:schemeClr val="accent1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前后端交互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图片管理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页面布局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部署服务器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代码特性  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API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封装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代码复用性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GitHub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测试报告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项目展示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0309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51" y="137013"/>
            <a:ext cx="8515350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/>
              <a:t>编码与实现——代码结构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82615" y="1582615"/>
            <a:ext cx="1778000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2111" t="2208" r="1919" b="6665"/>
          <a:stretch/>
        </p:blipFill>
        <p:spPr>
          <a:xfrm>
            <a:off x="1409937" y="1657979"/>
            <a:ext cx="6324125" cy="52209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0098" y="1143629"/>
            <a:ext cx="4933950" cy="514350"/>
          </a:xfrm>
        </p:spPr>
        <p:txBody>
          <a:bodyPr>
            <a:spAutoFit/>
          </a:bodyPr>
          <a:lstStyle/>
          <a:p>
            <a:pPr marL="0" lvl="0" indent="0">
              <a:buNone/>
            </a:pPr>
            <a:r>
              <a:rPr lang="zh-CN" altLang="zh-CN" sz="2800"/>
              <a:t>客户端</a:t>
            </a:r>
            <a:r>
              <a:rPr lang="zh-CN" altLang="zh-CN" sz="2800" b="1"/>
              <a:t>主要</a:t>
            </a:r>
            <a:r>
              <a:rPr lang="zh-CN" altLang="zh-CN" sz="2800"/>
              <a:t>代码文件结构图：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320" y="68781"/>
            <a:ext cx="8515350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 dirty="0"/>
              <a:t>编码与实现</a:t>
            </a:r>
            <a:r>
              <a:rPr lang="en-US" altLang="zh-CN" dirty="0"/>
              <a:t>-</a:t>
            </a:r>
            <a:r>
              <a:rPr lang="zh-CN" altLang="zh-CN" dirty="0"/>
              <a:t>代码结构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267462" y="2930769"/>
            <a:ext cx="1778000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1610" t="7442" r="1902" b="22129"/>
          <a:stretch/>
        </p:blipFill>
        <p:spPr>
          <a:xfrm>
            <a:off x="165627" y="2354208"/>
            <a:ext cx="8807176" cy="202267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0098" y="1143629"/>
            <a:ext cx="4933950" cy="514350"/>
          </a:xfrm>
        </p:spPr>
        <p:txBody>
          <a:bodyPr>
            <a:spAutoFit/>
          </a:bodyPr>
          <a:lstStyle/>
          <a:p>
            <a:pPr marL="0" lvl="0" indent="0">
              <a:buNone/>
            </a:pPr>
            <a:r>
              <a:rPr lang="zh-CN" altLang="zh-CN" sz="2800" dirty="0"/>
              <a:t>服务端</a:t>
            </a:r>
            <a:r>
              <a:rPr lang="zh-CN" altLang="zh-CN" sz="2800" b="1" dirty="0"/>
              <a:t>主要</a:t>
            </a:r>
            <a:r>
              <a:rPr lang="zh-CN" altLang="zh-CN" sz="2800" dirty="0"/>
              <a:t>代码文件结构图：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35" y="1311656"/>
            <a:ext cx="3981373" cy="573983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chemeClr val="accent1"/>
                </a:solidFill>
                <a:latin typeface="+mn-ea"/>
                <a:ea typeface="+mn-ea"/>
              </a:rPr>
              <a:t>项目背景</a:t>
            </a:r>
            <a:endParaRPr lang="en-US" altLang="zh-CN" sz="2000" b="0" i="0" strike="noStrike" spc="0" dirty="0">
              <a:solidFill>
                <a:schemeClr val="accent1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latin typeface="+mn-ea"/>
                <a:ea typeface="+mn-ea"/>
              </a:rPr>
              <a:t>经历 </a:t>
            </a:r>
            <a:endParaRPr lang="en-US" altLang="zh-CN" sz="1600" b="0" i="0" strike="noStrike" spc="0" dirty="0"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思考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团队介绍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项目功能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初识丰阳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深入丰阳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旅游分享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用例图</a:t>
            </a:r>
            <a:r>
              <a:rPr lang="en-US" altLang="zh-CN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&amp;</a:t>
            </a: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上下文类图</a:t>
            </a: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en-US" dirty="0"/>
              <a:t>大纲</a:t>
            </a:r>
            <a:endParaRPr lang="zh-CN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470AA5-BAC3-4CBD-8840-ED65FD18E377}"/>
              </a:ext>
            </a:extLst>
          </p:cNvPr>
          <p:cNvSpPr txBox="1">
            <a:spLocks/>
          </p:cNvSpPr>
          <p:nvPr/>
        </p:nvSpPr>
        <p:spPr>
          <a:xfrm>
            <a:off x="4572000" y="1311593"/>
            <a:ext cx="3374703" cy="57398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编码与实现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代码结构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前后端交互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图片管理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页面布局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部署服务器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代码特性  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API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封装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代码复用性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GitHub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测试报告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项目展示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954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35" y="1311656"/>
            <a:ext cx="3981373" cy="573983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项目背景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经历 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思考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团队介绍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项目功能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初识丰阳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深入丰阳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旅游分享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用例图</a:t>
            </a:r>
            <a:r>
              <a:rPr lang="en-US" altLang="zh-CN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&amp;</a:t>
            </a: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上下文类图</a:t>
            </a: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en-US" dirty="0"/>
              <a:t>大纲</a:t>
            </a:r>
            <a:endParaRPr lang="zh-CN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470AA5-BAC3-4CBD-8840-ED65FD18E377}"/>
              </a:ext>
            </a:extLst>
          </p:cNvPr>
          <p:cNvSpPr txBox="1">
            <a:spLocks/>
          </p:cNvSpPr>
          <p:nvPr/>
        </p:nvSpPr>
        <p:spPr>
          <a:xfrm>
            <a:off x="4572000" y="1311593"/>
            <a:ext cx="3374703" cy="57398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编码与实现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代码结构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ea typeface="+mn-ea"/>
              </a:rPr>
              <a:t>前后端交互  </a:t>
            </a:r>
            <a:endParaRPr lang="en-US" altLang="zh-CN" sz="1600" dirty="0">
              <a:solidFill>
                <a:schemeClr val="accent1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图片管理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页面布局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部署服务器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代码特性  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API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封装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代码复用性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GitHub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测试报告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项目展示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5551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527" y="86434"/>
            <a:ext cx="8515350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 dirty="0"/>
              <a:t>编码与实现</a:t>
            </a:r>
            <a:r>
              <a:rPr lang="en-US" altLang="zh-CN" dirty="0"/>
              <a:t>-</a:t>
            </a:r>
            <a:r>
              <a:rPr lang="zh-CN" altLang="zh-CN" dirty="0"/>
              <a:t>前后端交互</a:t>
            </a:r>
            <a:r>
              <a:rPr lang="en-US" altLang="en-US" sz="2400" dirty="0"/>
              <a:t>[</a:t>
            </a:r>
            <a:r>
              <a:rPr lang="zh-CN" altLang="zh-CN" sz="2400" dirty="0"/>
              <a:t>后</a:t>
            </a:r>
            <a:r>
              <a:rPr lang="en-US" altLang="en-US" sz="2400" dirty="0"/>
              <a:t>]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05924" y="1145403"/>
            <a:ext cx="4673112" cy="23721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027220" y="1236501"/>
            <a:ext cx="3995487" cy="19776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-57729" y="3606976"/>
            <a:ext cx="5810446" cy="2535467"/>
          </a:xfrm>
          <a:prstGeom prst="rect">
            <a:avLst/>
          </a:prstGeom>
        </p:spPr>
      </p:pic>
      <p:sp>
        <p:nvSpPr>
          <p:cNvPr id="6" name="箭头: 右 5"/>
          <p:cNvSpPr/>
          <p:nvPr/>
        </p:nvSpPr>
        <p:spPr>
          <a:xfrm>
            <a:off x="4809828" y="2196214"/>
            <a:ext cx="314262" cy="270515"/>
          </a:xfrm>
          <a:prstGeom prst="rightArrow">
            <a:avLst/>
          </a:prstGeom>
          <a:solidFill>
            <a:srgbClr val="C2D0D7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箭头: 右 6"/>
          <p:cNvSpPr/>
          <p:nvPr/>
        </p:nvSpPr>
        <p:spPr>
          <a:xfrm rot="5400000">
            <a:off x="7157000" y="3471718"/>
            <a:ext cx="314262" cy="270515"/>
          </a:xfrm>
          <a:prstGeom prst="rightArrow">
            <a:avLst/>
          </a:prstGeom>
          <a:solidFill>
            <a:srgbClr val="C2D0D7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1870049" y="3336566"/>
            <a:ext cx="1778000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b="1"/>
              <a:t>定义结构体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939114" y="3029997"/>
            <a:ext cx="2171700" cy="368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b="1"/>
              <a:t>gorm</a:t>
            </a:r>
            <a:r>
              <a:rPr lang="zh-CN" altLang="zh-CN" b="1"/>
              <a:t>库映射数据表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5595586" y="3694604"/>
            <a:ext cx="3545530" cy="2628814"/>
          </a:xfrm>
          <a:prstGeom prst="rect">
            <a:avLst/>
          </a:prstGeom>
        </p:spPr>
      </p:pic>
      <p:sp>
        <p:nvSpPr>
          <p:cNvPr id="11" name="箭头: 右 10"/>
          <p:cNvSpPr/>
          <p:nvPr/>
        </p:nvSpPr>
        <p:spPr>
          <a:xfrm rot="10800000">
            <a:off x="5506840" y="4874710"/>
            <a:ext cx="314262" cy="270515"/>
          </a:xfrm>
          <a:prstGeom prst="rightArrow">
            <a:avLst/>
          </a:prstGeom>
          <a:solidFill>
            <a:srgbClr val="C2D0D7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文本框 11"/>
          <p:cNvSpPr txBox="1"/>
          <p:nvPr/>
        </p:nvSpPr>
        <p:spPr>
          <a:xfrm>
            <a:off x="6560389" y="6142443"/>
            <a:ext cx="1778000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b="1"/>
              <a:t>实现对应方法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94171" y="5961468"/>
            <a:ext cx="2041769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b="1"/>
              <a:t>将方法绑定到路由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696" y="71965"/>
            <a:ext cx="8515350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en-US" altLang="en-US" dirty="0" err="1"/>
              <a:t>编码与实现</a:t>
            </a:r>
            <a:r>
              <a:rPr lang="en-US" altLang="zh-CN" dirty="0"/>
              <a:t>-</a:t>
            </a:r>
            <a:r>
              <a:rPr lang="zh-CN" altLang="zh-CN" dirty="0"/>
              <a:t>前后端交互</a:t>
            </a:r>
            <a:r>
              <a:rPr lang="en-US" altLang="en-US" sz="2400" dirty="0"/>
              <a:t>[</a:t>
            </a:r>
            <a:r>
              <a:rPr lang="zh-CN" altLang="zh-CN" sz="2400" dirty="0"/>
              <a:t>前</a:t>
            </a:r>
            <a:r>
              <a:rPr lang="en-US" altLang="en-US" sz="2400" dirty="0"/>
              <a:t>]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-117167" y="1119190"/>
            <a:ext cx="6223183" cy="22102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39140" y="3429064"/>
            <a:ext cx="5647746" cy="27936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4715665" y="5103460"/>
            <a:ext cx="4362608" cy="15181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4890362" y="1357283"/>
            <a:ext cx="4253638" cy="314399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74013" y="3148464"/>
            <a:ext cx="1778000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b="1"/>
              <a:t>定义结构体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870049" y="6179412"/>
            <a:ext cx="2032000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b="1"/>
              <a:t>表单组件获取数据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27126" y="6440673"/>
            <a:ext cx="1778000" cy="368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b="1"/>
              <a:t>调用封装</a:t>
            </a:r>
            <a:r>
              <a:rPr lang="en-US" altLang="en-US" b="1"/>
              <a:t>API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106016" y="4310532"/>
            <a:ext cx="2276231" cy="6350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b="1"/>
              <a:t>封装</a:t>
            </a:r>
            <a:r>
              <a:rPr lang="en-US" altLang="en-US" b="1"/>
              <a:t>API</a:t>
            </a:r>
            <a:r>
              <a:rPr lang="zh-CN" altLang="zh-CN" b="1"/>
              <a:t>中调用</a:t>
            </a:r>
            <a:r>
              <a:rPr lang="en-US" altLang="en-US" b="1"/>
              <a:t>axios</a:t>
            </a:r>
            <a:r>
              <a:rPr lang="zh-CN" altLang="zh-CN" b="1"/>
              <a:t>向后端发送</a:t>
            </a:r>
            <a:r>
              <a:rPr lang="en-US" altLang="en-US" b="1"/>
              <a:t>POST</a:t>
            </a:r>
            <a:r>
              <a:rPr lang="zh-CN" altLang="zh-CN" b="1"/>
              <a:t>请求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35" y="1311656"/>
            <a:ext cx="3981373" cy="573983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项目背景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经历 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思考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团队介绍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项目功能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初识丰阳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深入丰阳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旅游分享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用例图</a:t>
            </a:r>
            <a:r>
              <a:rPr lang="en-US" altLang="zh-CN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&amp;</a:t>
            </a: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上下文类图</a:t>
            </a: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en-US" dirty="0"/>
              <a:t>大纲</a:t>
            </a:r>
            <a:endParaRPr lang="zh-CN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470AA5-BAC3-4CBD-8840-ED65FD18E377}"/>
              </a:ext>
            </a:extLst>
          </p:cNvPr>
          <p:cNvSpPr txBox="1">
            <a:spLocks/>
          </p:cNvSpPr>
          <p:nvPr/>
        </p:nvSpPr>
        <p:spPr>
          <a:xfrm>
            <a:off x="4572000" y="1311593"/>
            <a:ext cx="3374703" cy="57398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编码与实现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代码结构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前后端交互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ea typeface="+mn-ea"/>
              </a:rPr>
              <a:t>图片管理  </a:t>
            </a:r>
            <a:endParaRPr lang="en-US" altLang="zh-CN" sz="1600" dirty="0">
              <a:solidFill>
                <a:schemeClr val="accent1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页面布局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部署服务器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代码特性  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API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封装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代码复用性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GitHub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测试报告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项目展示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1904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488" y="116745"/>
            <a:ext cx="8515350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en-US" altLang="en-US" dirty="0" err="1"/>
              <a:t>编码与实现</a:t>
            </a:r>
            <a:r>
              <a:rPr lang="en-US" altLang="zh-CN" dirty="0"/>
              <a:t>-</a:t>
            </a:r>
            <a:r>
              <a:rPr lang="zh-CN" altLang="zh-CN" dirty="0"/>
              <a:t>图片管理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AE6FAA-2C7D-47A1-A691-80E0F75DD868}"/>
              </a:ext>
            </a:extLst>
          </p:cNvPr>
          <p:cNvSpPr txBox="1"/>
          <p:nvPr/>
        </p:nvSpPr>
        <p:spPr>
          <a:xfrm>
            <a:off x="228600" y="1078400"/>
            <a:ext cx="8634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普通图片</a:t>
            </a:r>
            <a:r>
              <a:rPr lang="zh-CN" altLang="en-US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：后端从前端获取并放入文件夹，通用上传、删除等函数</a:t>
            </a:r>
            <a:endParaRPr lang="zh-CN" altLang="en-US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富文本图</a:t>
            </a:r>
            <a:r>
              <a:rPr lang="zh-CN" altLang="en-US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：函数从一个请求中获取多个上传的文件</a:t>
            </a:r>
            <a:endParaRPr lang="zh-CN" altLang="en-US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224AA1-CA12-4282-9031-C1ACD14A473E}"/>
              </a:ext>
            </a:extLst>
          </p:cNvPr>
          <p:cNvSpPr txBox="1"/>
          <p:nvPr/>
        </p:nvSpPr>
        <p:spPr>
          <a:xfrm>
            <a:off x="228600" y="4141177"/>
            <a:ext cx="863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轮播图</a:t>
            </a:r>
            <a:r>
              <a:rPr lang="zh-CN" altLang="en-US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：将每张图的</a:t>
            </a:r>
            <a:r>
              <a:rPr lang="en-US" altLang="zh-C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order</a:t>
            </a:r>
            <a:r>
              <a:rPr lang="zh-CN" altLang="en-US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url</a:t>
            </a:r>
            <a:r>
              <a:rPr lang="zh-CN" altLang="en-US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等信息存入数据库，并有对应后台轮播图管理</a:t>
            </a:r>
            <a:endParaRPr lang="zh-CN" altLang="en-US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3346AA-43C5-4632-887C-B8B554CDF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73" y="1541533"/>
            <a:ext cx="6743700" cy="259964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DFBA61EA-DFA8-43BD-8214-C89AFA018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65" y="4510509"/>
            <a:ext cx="8150469" cy="178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35" y="1311656"/>
            <a:ext cx="3981373" cy="573983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项目背景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经历 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思考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团队介绍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项目功能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初识丰阳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深入丰阳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旅游分享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用例图</a:t>
            </a:r>
            <a:r>
              <a:rPr lang="en-US" altLang="zh-CN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&amp;</a:t>
            </a: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上下文类图</a:t>
            </a: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en-US" dirty="0"/>
              <a:t>大纲</a:t>
            </a:r>
            <a:endParaRPr lang="zh-CN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470AA5-BAC3-4CBD-8840-ED65FD18E377}"/>
              </a:ext>
            </a:extLst>
          </p:cNvPr>
          <p:cNvSpPr txBox="1">
            <a:spLocks/>
          </p:cNvSpPr>
          <p:nvPr/>
        </p:nvSpPr>
        <p:spPr>
          <a:xfrm>
            <a:off x="4572000" y="1311593"/>
            <a:ext cx="3374703" cy="57398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编码与实现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代码结构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前后端交互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图片管理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ea typeface="+mn-ea"/>
              </a:rPr>
              <a:t>页面布局  </a:t>
            </a:r>
            <a:endParaRPr lang="en-US" altLang="zh-CN" sz="1600" dirty="0">
              <a:solidFill>
                <a:schemeClr val="accent1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部署服务器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代码特性  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API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封装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代码复用性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GitHub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测试报告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项目展示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7752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320" y="90368"/>
            <a:ext cx="8515350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 dirty="0"/>
              <a:t>编码与实现</a:t>
            </a:r>
            <a:r>
              <a:rPr lang="en-US" altLang="zh-CN" dirty="0"/>
              <a:t>-</a:t>
            </a:r>
            <a:r>
              <a:rPr lang="zh-CN" altLang="zh-CN" dirty="0"/>
              <a:t>页面</a:t>
            </a:r>
            <a:r>
              <a:rPr lang="zh-CN" altLang="en-US" dirty="0"/>
              <a:t>设计</a:t>
            </a:r>
            <a:endParaRPr lang="zh-C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016D45-5561-4115-A6C2-E18683D80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94" y="2434487"/>
            <a:ext cx="6842988" cy="273293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320" y="90368"/>
            <a:ext cx="8515350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 dirty="0"/>
              <a:t>编码与实现</a:t>
            </a:r>
            <a:r>
              <a:rPr lang="en-US" altLang="zh-CN" dirty="0"/>
              <a:t>-</a:t>
            </a:r>
            <a:r>
              <a:rPr lang="zh-CN" altLang="zh-CN" dirty="0"/>
              <a:t>页面</a:t>
            </a:r>
            <a:r>
              <a:rPr lang="zh-CN" altLang="en-US" dirty="0"/>
              <a:t>设计</a:t>
            </a:r>
            <a:endParaRPr lang="zh-CN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D0B793-3C12-4874-9DBD-5A29C5308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964" y="3604621"/>
            <a:ext cx="6189774" cy="29886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90009B-8603-4510-9DCA-BF959DA65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69" y="1224326"/>
            <a:ext cx="6571964" cy="21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73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320" y="90368"/>
            <a:ext cx="8515350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 dirty="0"/>
              <a:t>编码与实现</a:t>
            </a:r>
            <a:r>
              <a:rPr lang="en-US" altLang="zh-CN" dirty="0"/>
              <a:t>-</a:t>
            </a:r>
            <a:r>
              <a:rPr lang="zh-CN" altLang="zh-CN" dirty="0"/>
              <a:t>页面</a:t>
            </a:r>
            <a:r>
              <a:rPr lang="zh-CN" altLang="en-US" dirty="0"/>
              <a:t>设计</a:t>
            </a:r>
            <a:endParaRPr lang="zh-C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0A82AF-FECD-41F2-A24A-EA0FA229C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93" y="1218683"/>
            <a:ext cx="4831392" cy="55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3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320" y="90368"/>
            <a:ext cx="8515350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 dirty="0"/>
              <a:t>编码与实现</a:t>
            </a:r>
            <a:r>
              <a:rPr lang="en-US" altLang="zh-CN" dirty="0"/>
              <a:t>-</a:t>
            </a:r>
            <a:r>
              <a:rPr lang="zh-CN" altLang="zh-CN" dirty="0"/>
              <a:t>页面</a:t>
            </a:r>
            <a:r>
              <a:rPr lang="zh-CN" altLang="en-US" dirty="0"/>
              <a:t>设计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FD19C1-4086-4A64-8255-BC1110558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8" y="1127268"/>
            <a:ext cx="6997811" cy="31541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1451A3-AF07-41C7-B3B6-410879306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956" y="3429000"/>
            <a:ext cx="5551569" cy="324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25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35" y="1118225"/>
            <a:ext cx="8666258" cy="573983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zh-CN" altLang="en-US" b="1" dirty="0">
                <a:latin typeface="+mn-ea"/>
                <a:ea typeface="+mn-ea"/>
              </a:rPr>
              <a:t>共同经历：</a:t>
            </a:r>
            <a:endParaRPr lang="zh-CN" altLang="en-US" dirty="0">
              <a:latin typeface="+mn-ea"/>
              <a:ea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sz="1800" dirty="0">
                <a:latin typeface="+mn-ea"/>
                <a:ea typeface="+mn-ea"/>
              </a:rPr>
              <a:t>   “</a:t>
            </a:r>
            <a:r>
              <a:rPr lang="zh-CN" altLang="en-US" sz="18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四色丰阳旅游网”项目组六人</a:t>
            </a:r>
            <a:r>
              <a:rPr lang="zh-CN" altLang="en-US" sz="1800" b="1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均参与</a:t>
            </a:r>
            <a:r>
              <a:rPr lang="zh-CN" altLang="en-US" sz="18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了</a:t>
            </a:r>
            <a:r>
              <a:rPr lang="en-US" altLang="zh-CN" sz="18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2022</a:t>
            </a:r>
            <a:r>
              <a:rPr lang="zh-CN" altLang="en-US" sz="18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年软件工程学院开展的暑期文化科技卫生“三下乡”社会实践活动。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sz="18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     在去年的实践活动中，我们走进了丰阳镇，切实感受丰阳镇特色美景，并参与直播带货，响应国家号召、助力乡村振兴、推动当地旅游业发展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52027" y="3829882"/>
            <a:ext cx="3740851" cy="26236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217050" y="3829883"/>
            <a:ext cx="4366129" cy="262368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 dirty="0"/>
              <a:t>项目背景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320" y="90368"/>
            <a:ext cx="8515350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 dirty="0"/>
              <a:t>编码与实现</a:t>
            </a:r>
            <a:r>
              <a:rPr lang="en-US" altLang="zh-CN" dirty="0"/>
              <a:t>-</a:t>
            </a:r>
            <a:r>
              <a:rPr lang="zh-CN" altLang="zh-CN" dirty="0"/>
              <a:t>页面</a:t>
            </a:r>
            <a:r>
              <a:rPr lang="zh-CN" altLang="en-US" dirty="0"/>
              <a:t>设计</a:t>
            </a:r>
            <a:endParaRPr lang="zh-C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441910-9B6B-4A7C-91BC-A26B487DD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372"/>
            <a:ext cx="6488734" cy="28855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16636C-12BB-4DAA-A646-7DB764C42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67" y="3746375"/>
            <a:ext cx="5836839" cy="295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17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320" y="90368"/>
            <a:ext cx="8515350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 dirty="0"/>
              <a:t>编码与实现</a:t>
            </a:r>
            <a:r>
              <a:rPr lang="en-US" altLang="zh-CN" dirty="0"/>
              <a:t>-</a:t>
            </a:r>
            <a:r>
              <a:rPr lang="zh-CN" altLang="zh-CN" dirty="0"/>
              <a:t>页面</a:t>
            </a:r>
            <a:r>
              <a:rPr lang="zh-CN" altLang="en-US" dirty="0"/>
              <a:t>设计</a:t>
            </a:r>
            <a:endParaRPr lang="zh-CN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EC9335-6904-4045-A3A8-660841F40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47" y="1759318"/>
            <a:ext cx="8117706" cy="41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53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35" y="1311656"/>
            <a:ext cx="3981373" cy="573983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项目背景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经历 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思考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团队介绍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项目功能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初识丰阳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深入丰阳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旅游分享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用例图</a:t>
            </a:r>
            <a:r>
              <a:rPr lang="en-US" altLang="zh-CN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&amp;</a:t>
            </a: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上下文类图</a:t>
            </a: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en-US" dirty="0"/>
              <a:t>大纲</a:t>
            </a:r>
            <a:endParaRPr lang="zh-CN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470AA5-BAC3-4CBD-8840-ED65FD18E377}"/>
              </a:ext>
            </a:extLst>
          </p:cNvPr>
          <p:cNvSpPr txBox="1">
            <a:spLocks/>
          </p:cNvSpPr>
          <p:nvPr/>
        </p:nvSpPr>
        <p:spPr>
          <a:xfrm>
            <a:off x="4572000" y="1311593"/>
            <a:ext cx="3374703" cy="57398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编码与实现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代码结构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前后端交互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图片管理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页面布局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ea typeface="+mn-ea"/>
              </a:rPr>
              <a:t>部署服务器</a:t>
            </a:r>
            <a:endParaRPr lang="en-US" altLang="zh-CN" sz="1600" dirty="0">
              <a:solidFill>
                <a:schemeClr val="accent1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代码特性  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API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封装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代码复用性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GitHub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测试报告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项目展示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9188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526" y="101253"/>
            <a:ext cx="8515350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en-US" altLang="en-US" dirty="0" err="1"/>
              <a:t>编码与实现</a:t>
            </a:r>
            <a:r>
              <a:rPr lang="en-US" altLang="zh-CN" dirty="0"/>
              <a:t>-</a:t>
            </a:r>
            <a:r>
              <a:rPr lang="zh-CN" altLang="zh-CN" dirty="0"/>
              <a:t>部署服务器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87755" y="1115509"/>
            <a:ext cx="7886700" cy="5154616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lvl="0" indent="0">
              <a:buNone/>
            </a:pPr>
            <a:r>
              <a:rPr lang="zh-CN" altLang="en-US" sz="32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流程</a:t>
            </a:r>
            <a:r>
              <a:rPr lang="zh-CN" altLang="zh-CN" sz="32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：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zh-CN" altLang="zh-CN" sz="18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为了配置远程数据库，</a:t>
            </a:r>
          </a:p>
          <a:p>
            <a:pPr marL="0" lvl="0" indent="0">
              <a:buNone/>
            </a:pPr>
            <a:r>
              <a:rPr lang="en-US" altLang="en-US" sz="18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   </a:t>
            </a:r>
            <a:r>
              <a:rPr lang="zh-CN" altLang="zh-CN" sz="18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我们</a:t>
            </a:r>
            <a:r>
              <a:rPr lang="en-US" altLang="en-US" sz="18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"</a:t>
            </a:r>
            <a:r>
              <a:rPr lang="zh-CN" altLang="zh-CN" sz="18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购买</a:t>
            </a:r>
            <a:r>
              <a:rPr lang="en-US" altLang="en-US" sz="18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"</a:t>
            </a:r>
            <a:r>
              <a:rPr lang="zh-CN" altLang="zh-CN" sz="18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阿里云服务器，</a:t>
            </a:r>
          </a:p>
          <a:p>
            <a:pPr marL="0" lvl="0" indent="0">
              <a:buNone/>
            </a:pPr>
            <a:r>
              <a:rPr lang="en-US" altLang="en-US" sz="18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   </a:t>
            </a:r>
            <a:r>
              <a:rPr lang="zh-CN" altLang="zh-CN" sz="18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配置数据库</a:t>
            </a:r>
            <a:r>
              <a:rPr lang="zh-CN" altLang="en-US" sz="1800" dirty="0">
                <a:solidFill>
                  <a:srgbClr val="000000"/>
                </a:solidFill>
                <a:latin typeface="等线"/>
                <a:ea typeface="等线"/>
              </a:rPr>
              <a:t>、</a:t>
            </a:r>
            <a:r>
              <a:rPr lang="zh-CN" altLang="zh-CN" sz="18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运行环境</a:t>
            </a:r>
            <a:endParaRPr lang="en-US" altLang="zh-CN" sz="1800" b="0" i="0" strike="noStrike" spc="0" dirty="0">
              <a:solidFill>
                <a:srgbClr val="000000"/>
              </a:solidFill>
              <a:latin typeface="等线"/>
              <a:ea typeface="等线"/>
            </a:endParaRPr>
          </a:p>
          <a:p>
            <a:pPr marL="0" lvl="0" indent="0">
              <a:buNone/>
            </a:pPr>
            <a:r>
              <a:rPr lang="zh-CN" altLang="zh-CN" sz="32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运行</a:t>
            </a:r>
            <a:r>
              <a:rPr lang="en-US" altLang="en-US" sz="32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...</a:t>
            </a:r>
            <a:r>
              <a:rPr lang="zh-CN" altLang="zh-CN" sz="32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成功</a:t>
            </a:r>
            <a:r>
              <a:rPr lang="en-US" altLang="en-US" sz="3200" b="0" i="0" strike="noStrike" spc="0" dirty="0">
                <a:solidFill>
                  <a:srgbClr val="000000"/>
                </a:solidFill>
                <a:latin typeface="等线"/>
                <a:ea typeface="等线"/>
              </a:rPr>
              <a:t>?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314700" y="1426609"/>
            <a:ext cx="5525088" cy="33020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356917" y="5143437"/>
            <a:ext cx="1606523" cy="10566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419640" y="4762289"/>
            <a:ext cx="4896545" cy="181893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319" y="96654"/>
            <a:ext cx="8515350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en-US" altLang="en-US" dirty="0" err="1"/>
              <a:t>编码与实现</a:t>
            </a:r>
            <a:r>
              <a:rPr lang="en-US" altLang="zh-CN" dirty="0"/>
              <a:t>-</a:t>
            </a:r>
            <a:r>
              <a:rPr lang="zh-CN" altLang="zh-CN" dirty="0"/>
              <a:t>部署服务器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11320" y="1125535"/>
            <a:ext cx="7979019" cy="2707911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lvl="0" indent="0">
              <a:buNone/>
            </a:pPr>
            <a:r>
              <a:rPr lang="zh-CN" altLang="zh-CN" sz="3600" b="1" dirty="0">
                <a:latin typeface="+mn-ea"/>
                <a:ea typeface="+mn-ea"/>
              </a:rPr>
              <a:t>坑！</a:t>
            </a:r>
            <a:endParaRPr lang="en-US" altLang="en-US" dirty="0">
              <a:latin typeface="+mn-ea"/>
              <a:ea typeface="+mn-ea"/>
            </a:endParaRPr>
          </a:p>
          <a:p>
            <a:pPr marL="0" lvl="0" indent="0">
              <a:buNone/>
            </a:pPr>
            <a:r>
              <a:rPr lang="en-US" altLang="en-US" dirty="0">
                <a:latin typeface="+mn-ea"/>
                <a:ea typeface="+mn-ea"/>
              </a:rPr>
              <a:t>1. </a:t>
            </a:r>
            <a:r>
              <a:rPr lang="zh-CN" altLang="zh-CN" dirty="0">
                <a:latin typeface="+mn-ea"/>
                <a:ea typeface="+mn-ea"/>
              </a:rPr>
              <a:t>端口开放问题</a:t>
            </a:r>
            <a:r>
              <a:rPr lang="en-US" altLang="en-US" dirty="0">
                <a:latin typeface="+mn-ea"/>
                <a:ea typeface="+mn-ea"/>
              </a:rPr>
              <a:t>(</a:t>
            </a:r>
            <a:r>
              <a:rPr lang="zh-CN" altLang="zh-CN" dirty="0">
                <a:latin typeface="+mn-ea"/>
                <a:ea typeface="+mn-ea"/>
              </a:rPr>
              <a:t>虚拟机防火墙</a:t>
            </a:r>
            <a:r>
              <a:rPr lang="en-US" altLang="en-US" dirty="0">
                <a:latin typeface="+mn-ea"/>
                <a:ea typeface="+mn-ea"/>
              </a:rPr>
              <a:t>+</a:t>
            </a:r>
            <a:r>
              <a:rPr lang="zh-CN" altLang="zh-CN" dirty="0">
                <a:latin typeface="+mn-ea"/>
                <a:ea typeface="+mn-ea"/>
              </a:rPr>
              <a:t>服务器安全组</a:t>
            </a:r>
            <a:r>
              <a:rPr lang="en-US" altLang="en-US" dirty="0">
                <a:latin typeface="+mn-ea"/>
                <a:ea typeface="+mn-ea"/>
              </a:rPr>
              <a:t>)
    </a:t>
            </a:r>
            <a:r>
              <a:rPr lang="en-US" altLang="en-US" sz="1800" dirty="0">
                <a:latin typeface="+mn-ea"/>
                <a:ea typeface="+mn-ea"/>
              </a:rPr>
              <a:t>P.S </a:t>
            </a:r>
            <a:r>
              <a:rPr lang="zh-CN" altLang="zh-CN" sz="1800" dirty="0">
                <a:latin typeface="+mn-ea"/>
                <a:ea typeface="+mn-ea"/>
              </a:rPr>
              <a:t>校园网的</a:t>
            </a:r>
            <a:r>
              <a:rPr lang="en-US" altLang="en-US" sz="1800" dirty="0">
                <a:latin typeface="+mn-ea"/>
                <a:ea typeface="+mn-ea"/>
              </a:rPr>
              <a:t>3306</a:t>
            </a:r>
            <a:r>
              <a:rPr lang="zh-CN" altLang="zh-CN" sz="1800" dirty="0">
                <a:latin typeface="+mn-ea"/>
                <a:ea typeface="+mn-ea"/>
              </a:rPr>
              <a:t>端口用不了！！！</a:t>
            </a:r>
            <a:r>
              <a:rPr lang="en-US" altLang="en-US" sz="1800" dirty="0">
                <a:latin typeface="+mn-ea"/>
                <a:ea typeface="+mn-ea"/>
              </a:rPr>
              <a:t>]</a:t>
            </a:r>
          </a:p>
          <a:p>
            <a:pPr marL="0" lvl="0" indent="0">
              <a:buNone/>
            </a:pPr>
            <a:r>
              <a:rPr lang="en-US" altLang="en-US" dirty="0">
                <a:latin typeface="+mn-ea"/>
                <a:ea typeface="+mn-ea"/>
              </a:rPr>
              <a:t>2. </a:t>
            </a:r>
            <a:r>
              <a:rPr lang="zh-CN" altLang="zh-CN" dirty="0">
                <a:latin typeface="+mn-ea"/>
                <a:ea typeface="+mn-ea"/>
              </a:rPr>
              <a:t>前端代码</a:t>
            </a:r>
            <a:r>
              <a:rPr lang="en-US" altLang="en-US" dirty="0">
                <a:latin typeface="+mn-ea"/>
                <a:ea typeface="+mn-ea"/>
              </a:rPr>
              <a:t>build</a:t>
            </a:r>
          </a:p>
          <a:p>
            <a:pPr marL="0" lvl="0" indent="0">
              <a:buNone/>
            </a:pPr>
            <a:r>
              <a:rPr lang="en-US" altLang="en-US" dirty="0">
                <a:latin typeface="+mn-ea"/>
                <a:ea typeface="+mn-ea"/>
              </a:rPr>
              <a:t>3. </a:t>
            </a:r>
            <a:r>
              <a:rPr lang="zh-CN" altLang="zh-CN" dirty="0">
                <a:latin typeface="+mn-ea"/>
                <a:ea typeface="+mn-ea"/>
              </a:rPr>
              <a:t>配置</a:t>
            </a:r>
            <a:r>
              <a:rPr lang="en-US" altLang="en-US" dirty="0" err="1">
                <a:latin typeface="+mn-ea"/>
                <a:ea typeface="+mn-ea"/>
              </a:rPr>
              <a:t>nginx</a:t>
            </a:r>
            <a:endParaRPr lang="en-US" altLang="en-US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28650" y="4684070"/>
            <a:ext cx="3372639" cy="18496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777409" y="5004164"/>
            <a:ext cx="4133446" cy="13878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5915099" y="2599592"/>
            <a:ext cx="2692570" cy="16588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t="2987" r="73722" b="89614"/>
          <a:stretch/>
        </p:blipFill>
        <p:spPr>
          <a:xfrm>
            <a:off x="1473056" y="3779453"/>
            <a:ext cx="4394769" cy="678597"/>
          </a:xfrm>
          <a:prstGeom prst="rect">
            <a:avLst/>
          </a:prstGeom>
        </p:spPr>
      </p:pic>
      <p:sp>
        <p:nvSpPr>
          <p:cNvPr id="10" name="箭头: 右 9"/>
          <p:cNvSpPr/>
          <p:nvPr/>
        </p:nvSpPr>
        <p:spPr>
          <a:xfrm rot="6960000">
            <a:off x="1616151" y="4487454"/>
            <a:ext cx="424893" cy="167214"/>
          </a:xfrm>
          <a:prstGeom prst="rightArrow">
            <a:avLst/>
          </a:prstGeom>
          <a:solidFill>
            <a:srgbClr val="C2D0D7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ADBC44-C1A8-4D92-AD55-81E00D6BD672}"/>
              </a:ext>
            </a:extLst>
          </p:cNvPr>
          <p:cNvSpPr txBox="1"/>
          <p:nvPr/>
        </p:nvSpPr>
        <p:spPr>
          <a:xfrm>
            <a:off x="6105599" y="4684070"/>
            <a:ext cx="231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But…</a:t>
            </a:r>
            <a:r>
              <a:rPr lang="zh-CN" altLang="en-US" dirty="0"/>
              <a:t>仍旧存在的问题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35" y="1311656"/>
            <a:ext cx="3981373" cy="573983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项目背景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经历 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思考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团队介绍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项目功能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初识丰阳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深入丰阳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旅游分享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用例图</a:t>
            </a:r>
            <a:r>
              <a:rPr lang="en-US" altLang="zh-CN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&amp;</a:t>
            </a: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上下文类图</a:t>
            </a: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en-US" dirty="0"/>
              <a:t>大纲</a:t>
            </a:r>
            <a:endParaRPr lang="zh-CN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470AA5-BAC3-4CBD-8840-ED65FD18E377}"/>
              </a:ext>
            </a:extLst>
          </p:cNvPr>
          <p:cNvSpPr txBox="1">
            <a:spLocks/>
          </p:cNvSpPr>
          <p:nvPr/>
        </p:nvSpPr>
        <p:spPr>
          <a:xfrm>
            <a:off x="4572000" y="1311593"/>
            <a:ext cx="3374703" cy="57398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编码与实现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代码结构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前后端交互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图片管理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页面布局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部署服务器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代码特性  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accent1"/>
                </a:solidFill>
                <a:latin typeface="+mn-ea"/>
                <a:ea typeface="+mn-ea"/>
              </a:rPr>
              <a:t>API</a:t>
            </a:r>
            <a:r>
              <a:rPr lang="zh-CN" altLang="en-US" sz="1600" dirty="0">
                <a:solidFill>
                  <a:schemeClr val="accent1"/>
                </a:solidFill>
                <a:latin typeface="+mn-ea"/>
                <a:ea typeface="+mn-ea"/>
              </a:rPr>
              <a:t>封装  </a:t>
            </a:r>
            <a:endParaRPr lang="en-US" altLang="zh-CN" sz="1600" dirty="0">
              <a:solidFill>
                <a:schemeClr val="accent1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代码复用性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GitHub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测试报告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项目展示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2832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161" y="142555"/>
            <a:ext cx="8515350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 dirty="0"/>
              <a:t>代码特性</a:t>
            </a:r>
            <a:r>
              <a:rPr lang="en-US" altLang="zh-CN" dirty="0"/>
              <a:t>-</a:t>
            </a:r>
            <a:r>
              <a:rPr lang="en-US" altLang="en-US" dirty="0"/>
              <a:t>API</a:t>
            </a:r>
            <a:r>
              <a:rPr lang="zh-CN" altLang="zh-CN" dirty="0"/>
              <a:t>封装</a:t>
            </a:r>
            <a:endParaRPr lang="en-US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8615" y="975040"/>
            <a:ext cx="4788632" cy="30770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639500" y="1444370"/>
            <a:ext cx="4611962" cy="40573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-78154" y="3963044"/>
            <a:ext cx="5881077" cy="2895019"/>
          </a:xfrm>
          <a:prstGeom prst="rect">
            <a:avLst/>
          </a:prstGeom>
        </p:spPr>
      </p:pic>
      <p:sp>
        <p:nvSpPr>
          <p:cNvPr id="9" name="箭头: 上 8"/>
          <p:cNvSpPr/>
          <p:nvPr/>
        </p:nvSpPr>
        <p:spPr>
          <a:xfrm>
            <a:off x="2003547" y="3749227"/>
            <a:ext cx="449385" cy="605692"/>
          </a:xfrm>
          <a:prstGeom prst="upArrow">
            <a:avLst/>
          </a:prstGeom>
          <a:solidFill>
            <a:srgbClr val="C2D0D7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35" y="1311656"/>
            <a:ext cx="3981373" cy="573983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项目背景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经历 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思考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团队介绍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项目功能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初识丰阳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深入丰阳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旅游分享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用例图</a:t>
            </a:r>
            <a:r>
              <a:rPr lang="en-US" altLang="zh-CN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&amp;</a:t>
            </a: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上下文类图</a:t>
            </a: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en-US" dirty="0"/>
              <a:t>大纲</a:t>
            </a:r>
            <a:endParaRPr lang="zh-CN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470AA5-BAC3-4CBD-8840-ED65FD18E377}"/>
              </a:ext>
            </a:extLst>
          </p:cNvPr>
          <p:cNvSpPr txBox="1">
            <a:spLocks/>
          </p:cNvSpPr>
          <p:nvPr/>
        </p:nvSpPr>
        <p:spPr>
          <a:xfrm>
            <a:off x="4572000" y="1311593"/>
            <a:ext cx="3374703" cy="57398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编码与实现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代码结构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前后端交互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图片管理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页面布局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部署服务器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代码特性  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API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封装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1"/>
                </a:solidFill>
                <a:latin typeface="+mn-ea"/>
                <a:ea typeface="+mn-ea"/>
              </a:rPr>
              <a:t>代码复用性  </a:t>
            </a:r>
            <a:endParaRPr lang="en-US" altLang="zh-CN" sz="1600" dirty="0">
              <a:solidFill>
                <a:schemeClr val="accent1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GitHub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测试报告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项目展示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3655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281" y="116745"/>
            <a:ext cx="8515350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 dirty="0"/>
              <a:t>代码特性</a:t>
            </a:r>
            <a:r>
              <a:rPr lang="en-US" altLang="zh-CN" dirty="0"/>
              <a:t>-</a:t>
            </a:r>
            <a:r>
              <a:rPr lang="zh-CN" altLang="zh-CN" dirty="0"/>
              <a:t>代码复用性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87755" y="1238997"/>
            <a:ext cx="8568489" cy="5234826"/>
          </a:xfrm>
          <a:prstGeom prst="rect">
            <a:avLst/>
          </a:prstGeom>
        </p:spPr>
        <p:txBody>
          <a:bodyPr vert="horz" lIns="91440" tIns="45720" rIns="91440" bIns="45720">
            <a:normAutofit fontScale="97500" lnSpcReduction="10000"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zh-CN" sz="1800" b="1" dirty="0">
                <a:latin typeface="等线"/>
                <a:ea typeface="等线"/>
              </a:rPr>
              <a:t>顶部栏</a:t>
            </a:r>
            <a:r>
              <a:rPr lang="zh-CN" altLang="zh-CN" sz="1800" dirty="0">
                <a:latin typeface="等线"/>
                <a:ea typeface="等线"/>
              </a:rPr>
              <a:t>：调用</a:t>
            </a:r>
            <a:r>
              <a:rPr lang="en-US" altLang="en-US" sz="1800" b="1" dirty="0" err="1">
                <a:latin typeface="等线"/>
                <a:ea typeface="等线"/>
              </a:rPr>
              <a:t>ElementUI</a:t>
            </a:r>
            <a:r>
              <a:rPr lang="zh-CN" altLang="zh-CN" sz="1800" b="1" dirty="0">
                <a:latin typeface="等线"/>
                <a:ea typeface="等线"/>
              </a:rPr>
              <a:t>的</a:t>
            </a:r>
            <a:r>
              <a:rPr lang="en-US" altLang="en-US" sz="1800" b="1" dirty="0" err="1">
                <a:latin typeface="等线"/>
                <a:ea typeface="等线"/>
              </a:rPr>
              <a:t>el</a:t>
            </a:r>
            <a:r>
              <a:rPr lang="en-US" altLang="en-US" sz="1800" b="1" dirty="0">
                <a:latin typeface="等线"/>
                <a:ea typeface="等线"/>
              </a:rPr>
              <a:t>-menu</a:t>
            </a:r>
            <a:r>
              <a:rPr lang="zh-CN" altLang="zh-CN" sz="1800" b="1" dirty="0">
                <a:latin typeface="等线"/>
                <a:ea typeface="等线"/>
              </a:rPr>
              <a:t>组件</a:t>
            </a:r>
            <a:r>
              <a:rPr lang="zh-CN" altLang="zh-CN" sz="1800" dirty="0">
                <a:latin typeface="等线"/>
                <a:ea typeface="等线"/>
              </a:rPr>
              <a:t>实现，并设计了本旅游网站专用</a:t>
            </a:r>
            <a:r>
              <a:rPr lang="en-US" altLang="en-US" sz="1800" dirty="0">
                <a:latin typeface="等线"/>
                <a:ea typeface="等线"/>
              </a:rPr>
              <a:t>logo</a:t>
            </a:r>
            <a:r>
              <a:rPr lang="zh-CN" altLang="zh-CN" sz="1800" dirty="0">
                <a:latin typeface="等线"/>
                <a:ea typeface="等线"/>
              </a:rPr>
              <a:t>。共实现</a:t>
            </a:r>
            <a:r>
              <a:rPr lang="zh-CN" altLang="zh-CN" sz="1800" b="1" dirty="0">
                <a:latin typeface="等线"/>
                <a:ea typeface="等线"/>
              </a:rPr>
              <a:t>两个</a:t>
            </a:r>
            <a:r>
              <a:rPr lang="zh-CN" altLang="zh-CN" sz="1800" dirty="0">
                <a:latin typeface="等线"/>
                <a:ea typeface="等线"/>
              </a:rPr>
              <a:t>顶部栏：首页和其他页面各一个，用于路由跳转到其他页面，封装成组件供其他页面复用。</a:t>
            </a:r>
            <a:endParaRPr lang="en-US" altLang="en-US" dirty="0"/>
          </a:p>
          <a:p>
            <a:pPr lvl="0">
              <a:lnSpc>
                <a:spcPct val="150000"/>
              </a:lnSpc>
            </a:pPr>
            <a:r>
              <a:rPr lang="zh-CN" altLang="zh-CN" sz="1800" b="1" dirty="0">
                <a:latin typeface="等线"/>
                <a:ea typeface="等线"/>
              </a:rPr>
              <a:t>右侧边栏</a:t>
            </a:r>
            <a:r>
              <a:rPr lang="zh-CN" altLang="zh-CN" sz="1800" dirty="0">
                <a:latin typeface="等线"/>
                <a:ea typeface="等线"/>
              </a:rPr>
              <a:t>：调用</a:t>
            </a:r>
            <a:r>
              <a:rPr lang="en-US" altLang="en-US" sz="1800" b="1" dirty="0" err="1">
                <a:latin typeface="等线"/>
                <a:ea typeface="等线"/>
              </a:rPr>
              <a:t>ElementUI</a:t>
            </a:r>
            <a:r>
              <a:rPr lang="zh-CN" altLang="zh-CN" sz="1800" b="1" dirty="0">
                <a:latin typeface="等线"/>
                <a:ea typeface="等线"/>
              </a:rPr>
              <a:t>的侧边栏组件</a:t>
            </a:r>
            <a:r>
              <a:rPr lang="zh-CN" altLang="zh-CN" sz="1800" dirty="0">
                <a:latin typeface="等线"/>
                <a:ea typeface="等线"/>
              </a:rPr>
              <a:t>，提供小程序、公众号、景区热线、投诉举报信息功能。</a:t>
            </a:r>
            <a:endParaRPr lang="en-US" altLang="en-US" sz="1600" dirty="0">
              <a:latin typeface="等线"/>
              <a:ea typeface="等线"/>
            </a:endParaRPr>
          </a:p>
          <a:p>
            <a:pPr lvl="0">
              <a:lnSpc>
                <a:spcPct val="150000"/>
              </a:lnSpc>
            </a:pPr>
            <a:r>
              <a:rPr lang="zh-CN" altLang="zh-CN" sz="1800" b="1" dirty="0">
                <a:latin typeface="等线"/>
                <a:ea typeface="等线"/>
              </a:rPr>
              <a:t>底部栏</a:t>
            </a:r>
            <a:r>
              <a:rPr lang="zh-CN" altLang="zh-CN" sz="1800" dirty="0">
                <a:latin typeface="等线"/>
                <a:ea typeface="等线"/>
              </a:rPr>
              <a:t>：调用</a:t>
            </a:r>
            <a:r>
              <a:rPr lang="zh-CN" altLang="zh-CN" sz="1800" b="1" dirty="0">
                <a:latin typeface="等线"/>
                <a:ea typeface="等线"/>
              </a:rPr>
              <a:t>高德地图</a:t>
            </a:r>
            <a:r>
              <a:rPr lang="en-US" altLang="en-US" sz="1800" b="1" dirty="0" err="1">
                <a:latin typeface="等线"/>
                <a:ea typeface="等线"/>
              </a:rPr>
              <a:t>api</a:t>
            </a:r>
            <a:r>
              <a:rPr lang="zh-CN" altLang="zh-CN" sz="1800" dirty="0">
                <a:latin typeface="等线"/>
                <a:ea typeface="等线"/>
              </a:rPr>
              <a:t>，实时展示近</a:t>
            </a:r>
            <a:r>
              <a:rPr lang="en-US" altLang="en-US" sz="1800" dirty="0">
                <a:latin typeface="等线"/>
                <a:ea typeface="等线"/>
              </a:rPr>
              <a:t>4</a:t>
            </a:r>
            <a:r>
              <a:rPr lang="zh-CN" altLang="zh-CN" sz="1800" dirty="0">
                <a:latin typeface="等线"/>
                <a:ea typeface="等线"/>
              </a:rPr>
              <a:t>天的天气，底部栏可路由其他页面，同时设置同页</a:t>
            </a:r>
            <a:r>
              <a:rPr lang="zh-CN" altLang="zh-CN" sz="1800" b="1" dirty="0">
                <a:latin typeface="等线"/>
                <a:ea typeface="等线"/>
              </a:rPr>
              <a:t>锚点跳转</a:t>
            </a:r>
            <a:r>
              <a:rPr lang="zh-CN" altLang="zh-CN" sz="1800" dirty="0">
                <a:latin typeface="等线"/>
                <a:ea typeface="等线"/>
              </a:rPr>
              <a:t>，封装成组件供其他页面复用。</a:t>
            </a:r>
            <a:endParaRPr lang="en-US" altLang="en-US" sz="1600" dirty="0">
              <a:latin typeface="等线"/>
              <a:ea typeface="等线"/>
            </a:endParaRPr>
          </a:p>
          <a:p>
            <a:pPr lvl="0">
              <a:lnSpc>
                <a:spcPct val="150000"/>
              </a:lnSpc>
            </a:pPr>
            <a:r>
              <a:rPr lang="zh-CN" altLang="zh-CN" sz="1800" b="1" dirty="0">
                <a:latin typeface="等线"/>
                <a:ea typeface="等线"/>
              </a:rPr>
              <a:t>轮播图</a:t>
            </a:r>
            <a:r>
              <a:rPr lang="zh-CN" altLang="zh-CN" sz="1800" dirty="0">
                <a:latin typeface="等线"/>
                <a:ea typeface="等线"/>
              </a:rPr>
              <a:t>：共实现两个轮播图，封装成组件供其他页面复用，通过调用</a:t>
            </a:r>
            <a:r>
              <a:rPr lang="zh-CN" altLang="zh-CN" sz="1800" b="1" dirty="0">
                <a:latin typeface="等线"/>
                <a:ea typeface="等线"/>
              </a:rPr>
              <a:t>外部</a:t>
            </a:r>
            <a:r>
              <a:rPr lang="en-US" altLang="en-US" sz="1800" b="1" dirty="0" err="1">
                <a:latin typeface="等线"/>
                <a:ea typeface="等线"/>
              </a:rPr>
              <a:t>api</a:t>
            </a:r>
            <a:r>
              <a:rPr lang="zh-CN" altLang="zh-CN" sz="1800" b="1" dirty="0">
                <a:latin typeface="等线"/>
                <a:ea typeface="等线"/>
              </a:rPr>
              <a:t>“</a:t>
            </a:r>
            <a:r>
              <a:rPr lang="en-US" altLang="en-US" sz="1800" b="1" dirty="0" err="1">
                <a:latin typeface="等线"/>
                <a:ea typeface="等线"/>
              </a:rPr>
              <a:t>swipper</a:t>
            </a:r>
            <a:r>
              <a:rPr lang="zh-CN" altLang="zh-CN" sz="1800" b="1" dirty="0">
                <a:latin typeface="等线"/>
                <a:ea typeface="等线"/>
              </a:rPr>
              <a:t>”</a:t>
            </a:r>
            <a:r>
              <a:rPr lang="zh-CN" altLang="zh-CN" sz="1800" dirty="0">
                <a:latin typeface="等线"/>
                <a:ea typeface="等线"/>
              </a:rPr>
              <a:t>（首页）及</a:t>
            </a:r>
            <a:r>
              <a:rPr lang="en-US" altLang="en-US" sz="1800" b="1" dirty="0" err="1">
                <a:latin typeface="等线"/>
                <a:ea typeface="等线"/>
              </a:rPr>
              <a:t>ElementUI</a:t>
            </a:r>
            <a:r>
              <a:rPr lang="zh-CN" altLang="zh-CN" sz="1800" b="1" dirty="0">
                <a:latin typeface="等线"/>
                <a:ea typeface="等线"/>
              </a:rPr>
              <a:t>的走马灯组件</a:t>
            </a:r>
            <a:r>
              <a:rPr lang="zh-CN" altLang="zh-CN" sz="1800" dirty="0">
                <a:latin typeface="等线"/>
                <a:ea typeface="等线"/>
              </a:rPr>
              <a:t>（其他页面）实现，轮播展示旅游地点的美景，大气美观。</a:t>
            </a:r>
            <a:endParaRPr lang="en-US" altLang="en-US" sz="2000" dirty="0">
              <a:latin typeface="等线"/>
              <a:ea typeface="等线"/>
            </a:endParaRPr>
          </a:p>
          <a:p>
            <a:pPr lvl="0">
              <a:lnSpc>
                <a:spcPct val="150000"/>
              </a:lnSpc>
            </a:pPr>
            <a:r>
              <a:rPr lang="zh-CN" altLang="zh-CN" sz="1800" b="1" dirty="0">
                <a:latin typeface="等线"/>
                <a:ea typeface="等线"/>
              </a:rPr>
              <a:t>文章发布、修改、删除、文章详情页</a:t>
            </a:r>
            <a:r>
              <a:rPr lang="zh-CN" altLang="zh-CN" sz="1800" dirty="0">
                <a:latin typeface="等线"/>
                <a:ea typeface="等线"/>
              </a:rPr>
              <a:t>：封装文章发布、修改、删除及详情页展示</a:t>
            </a:r>
            <a:r>
              <a:rPr lang="en-US" altLang="en-US" sz="1800" dirty="0" err="1">
                <a:latin typeface="等线"/>
                <a:ea typeface="等线"/>
              </a:rPr>
              <a:t>api</a:t>
            </a:r>
            <a:r>
              <a:rPr lang="zh-CN" altLang="zh-CN" sz="1800" dirty="0">
                <a:latin typeface="等线"/>
                <a:ea typeface="等线"/>
              </a:rPr>
              <a:t>，在资讯、景点、消费、博客等页面进行调用。</a:t>
            </a:r>
          </a:p>
          <a:p>
            <a:pPr lvl="0">
              <a:lnSpc>
                <a:spcPct val="150000"/>
              </a:lnSpc>
            </a:pPr>
            <a:endParaRPr dirty="0"/>
          </a:p>
          <a:p>
            <a:pPr lvl="0">
              <a:lnSpc>
                <a:spcPct val="150000"/>
              </a:lnSpc>
            </a:pPr>
            <a:endParaRPr lang="en-US" altLang="en-US" sz="1800" dirty="0">
              <a:latin typeface="等线"/>
              <a:ea typeface="等线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35" y="1311656"/>
            <a:ext cx="3981373" cy="573983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项目背景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经历 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思考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团队介绍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项目功能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初识丰阳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深入丰阳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旅游分享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用例图</a:t>
            </a:r>
            <a:r>
              <a:rPr lang="en-US" altLang="zh-CN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&amp;</a:t>
            </a: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上下文类图</a:t>
            </a: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en-US" dirty="0"/>
              <a:t>大纲</a:t>
            </a:r>
            <a:endParaRPr lang="zh-CN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470AA5-BAC3-4CBD-8840-ED65FD18E377}"/>
              </a:ext>
            </a:extLst>
          </p:cNvPr>
          <p:cNvSpPr txBox="1">
            <a:spLocks/>
          </p:cNvSpPr>
          <p:nvPr/>
        </p:nvSpPr>
        <p:spPr>
          <a:xfrm>
            <a:off x="4572000" y="1311593"/>
            <a:ext cx="3374703" cy="57398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编码与实现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代码结构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前后端交互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图片管理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页面布局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部署服务器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代码特性  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API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封装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代码复用性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accent1"/>
                </a:solidFill>
                <a:latin typeface="+mn-ea"/>
                <a:ea typeface="+mn-ea"/>
              </a:rPr>
              <a:t>GitHub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测试报告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项目展示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1817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35" y="1118225"/>
            <a:ext cx="8666258" cy="573983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zh-CN" altLang="en-US" sz="2800" b="1" dirty="0">
                <a:latin typeface="+mn-ea"/>
                <a:ea typeface="+mn-ea"/>
              </a:rPr>
              <a:t>思考：    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sz="1600" dirty="0">
                <a:latin typeface="+mn-ea"/>
                <a:ea typeface="+mn-ea"/>
              </a:rPr>
              <a:t>      </a:t>
            </a:r>
            <a:r>
              <a:rPr lang="zh-CN" altLang="en-US" sz="1800" dirty="0">
                <a:latin typeface="+mn-ea"/>
                <a:ea typeface="+mn-ea"/>
              </a:rPr>
              <a:t>但是，我们同时也在思考，怎么样才能切实帮助丰阳镇？让更多的人切实了解到丰阳镇，助力</a:t>
            </a:r>
            <a:r>
              <a:rPr lang="zh-CN" altLang="en-US" sz="1800" b="1" dirty="0">
                <a:latin typeface="+mn-ea"/>
                <a:ea typeface="+mn-ea"/>
              </a:rPr>
              <a:t>乡村振兴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sz="1800" dirty="0">
                <a:latin typeface="+mn-ea"/>
                <a:ea typeface="+mn-ea"/>
              </a:rPr>
              <a:t>      恰好借助我们中级实训的这次机会，我们考虑为丰阳镇做一个旅游网站，</a:t>
            </a:r>
            <a:r>
              <a:rPr lang="zh-CN" altLang="en-US" sz="1800" b="1" dirty="0">
                <a:latin typeface="+mn-ea"/>
                <a:ea typeface="+mn-ea"/>
              </a:rPr>
              <a:t>为旅客提供一个了解丰阳，分享旅游心得的平台，为丰阳人提供一个展示丰阳人文，历史，美景的平台。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sz="1800" dirty="0">
                <a:latin typeface="+mn-ea"/>
                <a:ea typeface="+mn-ea"/>
              </a:rPr>
              <a:t>     最终我们共同拟定了“</a:t>
            </a:r>
            <a:r>
              <a:rPr lang="zh-CN" altLang="en-US" sz="1800" b="1" dirty="0">
                <a:latin typeface="+mn-ea"/>
                <a:ea typeface="+mn-ea"/>
              </a:rPr>
              <a:t>四色丰阳旅游网</a:t>
            </a:r>
            <a:r>
              <a:rPr lang="zh-CN" altLang="en-US" sz="1800" dirty="0">
                <a:latin typeface="+mn-ea"/>
                <a:ea typeface="+mn-ea"/>
              </a:rPr>
              <a:t>”实训项目。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 dirty="0"/>
              <a:t>项目背景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696988-F025-45E8-B70D-3EF772B24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141" y="5196253"/>
            <a:ext cx="3661718" cy="9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6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319" y="109725"/>
            <a:ext cx="8515350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en-US" altLang="en-US" dirty="0" err="1"/>
              <a:t>代码特性</a:t>
            </a:r>
            <a:r>
              <a:rPr lang="en-US" altLang="zh-CN" dirty="0"/>
              <a:t>-</a:t>
            </a:r>
            <a:r>
              <a:rPr lang="en-US" altLang="en-US" dirty="0"/>
              <a:t>GitHub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73677"/>
          <a:stretch/>
        </p:blipFill>
        <p:spPr>
          <a:xfrm>
            <a:off x="628650" y="4376726"/>
            <a:ext cx="2044672" cy="2328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28650" y="1614553"/>
            <a:ext cx="7730982" cy="2579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2976198" y="4376726"/>
            <a:ext cx="5389042" cy="22726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8650" y="1050071"/>
            <a:ext cx="7372350" cy="520700"/>
          </a:xfr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altLang="en-US" sz="2800" dirty="0" err="1"/>
              <a:t>Github</a:t>
            </a:r>
            <a:r>
              <a:rPr lang="en-US" altLang="en-US" sz="2800" dirty="0"/>
              <a:t> </a:t>
            </a:r>
            <a:r>
              <a:rPr lang="en-US" altLang="zh-CN" sz="2800" dirty="0"/>
              <a:t>issue, commit message </a:t>
            </a:r>
            <a:r>
              <a:rPr lang="zh-CN" altLang="en-US" sz="2800" dirty="0"/>
              <a:t>和 </a:t>
            </a:r>
            <a:r>
              <a:rPr lang="en-US" altLang="zh-CN" sz="2800" dirty="0"/>
              <a:t>commit </a:t>
            </a:r>
            <a:r>
              <a:rPr lang="zh-CN" altLang="en-US" sz="2800" dirty="0"/>
              <a:t>次数</a:t>
            </a:r>
            <a:endParaRPr lang="zh-CN" altLang="zh-CN" sz="28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35" y="1311656"/>
            <a:ext cx="3981373" cy="573983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项目背景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经历 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思考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团队介绍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项目功能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初识丰阳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深入丰阳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旅游分享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用例图</a:t>
            </a:r>
            <a:r>
              <a:rPr lang="en-US" altLang="zh-CN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&amp;</a:t>
            </a: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上下文类图</a:t>
            </a: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en-US" dirty="0"/>
              <a:t>大纲</a:t>
            </a:r>
            <a:endParaRPr lang="zh-CN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470AA5-BAC3-4CBD-8840-ED65FD18E377}"/>
              </a:ext>
            </a:extLst>
          </p:cNvPr>
          <p:cNvSpPr txBox="1">
            <a:spLocks/>
          </p:cNvSpPr>
          <p:nvPr/>
        </p:nvSpPr>
        <p:spPr>
          <a:xfrm>
            <a:off x="4572000" y="1311593"/>
            <a:ext cx="3374703" cy="57398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编码与实现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代码结构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前后端交互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图片管理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页面布局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部署服务器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代码特性  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API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封装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代码复用性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GitHub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accent1"/>
                </a:solidFill>
                <a:latin typeface="+mn-ea"/>
                <a:ea typeface="+mn-ea"/>
              </a:rPr>
              <a:t>测试报告</a:t>
            </a:r>
            <a:endParaRPr lang="en-US" altLang="zh-CN" sz="2000" dirty="0">
              <a:solidFill>
                <a:schemeClr val="accent1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项目展示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5325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24" y="105442"/>
            <a:ext cx="7886700" cy="757238"/>
          </a:xfrm>
        </p:spPr>
        <p:txBody>
          <a:bodyPr/>
          <a:lstStyle/>
          <a:p>
            <a:pPr lvl="0"/>
            <a:r>
              <a:rPr lang="zh-CN" altLang="zh-CN" dirty="0"/>
              <a:t>测试报告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08" y="1175667"/>
            <a:ext cx="7886700" cy="515461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altLang="en-US" sz="2400"/>
              <a:t> </a:t>
            </a:r>
            <a:r>
              <a:rPr lang="zh-CN" altLang="zh-CN" sz="2400" b="1"/>
              <a:t>单元测试</a:t>
            </a:r>
            <a:r>
              <a:rPr lang="zh-CN" altLang="zh-CN" sz="2400"/>
              <a:t>：我们初期采用了</a:t>
            </a:r>
            <a:r>
              <a:rPr lang="en-US" altLang="en-US" sz="2400"/>
              <a:t>         </a:t>
            </a:r>
            <a:r>
              <a:rPr lang="zh-CN" altLang="zh-CN" sz="2400"/>
              <a:t>来测试</a:t>
            </a:r>
            <a:endParaRPr/>
          </a:p>
          <a:p>
            <a:pPr marL="0" lvl="0" indent="0">
              <a:buNone/>
            </a:pPr>
            <a:r>
              <a:rPr lang="en-US" altLang="en-US" sz="2000"/>
              <a:t>	         </a:t>
            </a:r>
            <a:r>
              <a:rPr lang="zh-CN" altLang="zh-CN" sz="2000"/>
              <a:t>下面是我们使用</a:t>
            </a:r>
            <a:r>
              <a:rPr lang="en-US" altLang="en-US" sz="2000"/>
              <a:t>ApiPost</a:t>
            </a:r>
            <a:r>
              <a:rPr lang="zh-CN" altLang="zh-CN" sz="2000"/>
              <a:t>来测试用户登陆的截图：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28650" y="2208129"/>
            <a:ext cx="7419474" cy="43343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243744" y="1063871"/>
            <a:ext cx="524562" cy="60666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8CA08-B800-454F-A126-B630C323C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35" y="123551"/>
            <a:ext cx="8515350" cy="757238"/>
          </a:xfrm>
        </p:spPr>
        <p:txBody>
          <a:bodyPr>
            <a:normAutofit/>
          </a:bodyPr>
          <a:lstStyle/>
          <a:p>
            <a:pPr lvl="0"/>
            <a:r>
              <a:rPr lang="zh-CN" altLang="zh-CN" dirty="0"/>
              <a:t>测试报告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610014" y="1749288"/>
            <a:ext cx="5924098" cy="45573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58904" y="6239544"/>
            <a:ext cx="2026318" cy="361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b="1" dirty="0"/>
              <a:t>其中一个测试函数</a:t>
            </a: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307808" y="1175667"/>
            <a:ext cx="7886700" cy="72298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lvl="0" indent="0">
              <a:buNone/>
            </a:pPr>
            <a:r>
              <a:rPr lang="en-US" altLang="en-US" sz="2400"/>
              <a:t> </a:t>
            </a:r>
            <a:r>
              <a:rPr lang="zh-CN" altLang="zh-CN" sz="2400" b="1"/>
              <a:t>集成测试：</a:t>
            </a:r>
            <a:r>
              <a:rPr lang="zh-CN" altLang="zh-CN" sz="2400"/>
              <a:t>我们采用了</a:t>
            </a:r>
            <a:r>
              <a:rPr lang="en-US" altLang="en-US" sz="2400"/>
              <a:t>        go test</a:t>
            </a:r>
            <a:r>
              <a:rPr lang="zh-CN" altLang="zh-CN" sz="2400"/>
              <a:t>的测试方法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3615352" y="1100546"/>
            <a:ext cx="505173" cy="58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1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44" y="136768"/>
            <a:ext cx="8515350" cy="75723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zh-CN" dirty="0"/>
              <a:t>测试报告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855202" y="1202818"/>
            <a:ext cx="5147624" cy="52153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418629" y="4047611"/>
            <a:ext cx="3896213" cy="1450618"/>
          </a:xfrm>
          <a:prstGeom prst="rect">
            <a:avLst/>
          </a:prstGeom>
        </p:spPr>
      </p:pic>
      <p:sp>
        <p:nvSpPr>
          <p:cNvPr id="5" name="箭头: 左 4"/>
          <p:cNvSpPr/>
          <p:nvPr/>
        </p:nvSpPr>
        <p:spPr>
          <a:xfrm rot="20400000">
            <a:off x="3170097" y="5596684"/>
            <a:ext cx="3028462" cy="97692"/>
          </a:xfrm>
          <a:prstGeom prst="leftArrow">
            <a:avLst/>
          </a:prstGeom>
          <a:solidFill>
            <a:srgbClr val="C2D0D7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F7AD27-7ECA-4357-9E30-EF793ADDD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9" y="1410196"/>
            <a:ext cx="536823" cy="4800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08557A9-3827-4339-8B86-9CD5868F63B4}"/>
              </a:ext>
            </a:extLst>
          </p:cNvPr>
          <p:cNvSpPr txBox="1"/>
          <p:nvPr/>
        </p:nvSpPr>
        <p:spPr>
          <a:xfrm>
            <a:off x="-61868" y="635190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Test data(json)    go test -v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35" y="1311656"/>
            <a:ext cx="3981373" cy="573983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项目背景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经历 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思考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团队介绍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项目功能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初识丰阳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深入丰阳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旅游分享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用例图</a:t>
            </a:r>
            <a:r>
              <a:rPr lang="en-US" altLang="zh-CN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&amp;</a:t>
            </a: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上下文类图</a:t>
            </a: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en-US" dirty="0"/>
              <a:t>大纲</a:t>
            </a:r>
            <a:endParaRPr lang="zh-CN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470AA5-BAC3-4CBD-8840-ED65FD18E377}"/>
              </a:ext>
            </a:extLst>
          </p:cNvPr>
          <p:cNvSpPr txBox="1">
            <a:spLocks/>
          </p:cNvSpPr>
          <p:nvPr/>
        </p:nvSpPr>
        <p:spPr>
          <a:xfrm>
            <a:off x="4572000" y="1311593"/>
            <a:ext cx="3374703" cy="57398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编码与实现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代码结构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前后端交互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图片管理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页面布局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部署服务器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代码特性  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API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封装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代码复用性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GitHub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测试报告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accent1"/>
                </a:solidFill>
                <a:latin typeface="+mn-ea"/>
                <a:ea typeface="+mn-ea"/>
              </a:rPr>
              <a:t>项目展示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2076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FB2C4-6AA8-41CA-93E9-F0C6B07E4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197409"/>
            <a:ext cx="7256124" cy="778480"/>
          </a:xfrm>
        </p:spPr>
        <p:txBody>
          <a:bodyPr/>
          <a:lstStyle/>
          <a:p>
            <a:pPr lvl="0"/>
            <a:r>
              <a:rPr lang="zh-CN" altLang="zh-CN" b="0"/>
              <a:t>感谢倾听！</a:t>
            </a:r>
            <a:endParaRPr lang="en-SG" alt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6A4AC-5915-42E8-A74E-51C9F922D6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软件工程实训（中级）</a:t>
            </a:r>
            <a:r>
              <a:rPr lang="en-US" altLang="zh-CN" dirty="0"/>
              <a:t>》</a:t>
            </a:r>
            <a:endParaRPr lang="en-SG" altLang="en-SG" dirty="0"/>
          </a:p>
          <a:p>
            <a:r>
              <a:rPr lang="en-SG" altLang="en-SG" dirty="0"/>
              <a:t>2023</a:t>
            </a:r>
            <a:r>
              <a:rPr lang="zh-CN" altLang="en-US" dirty="0"/>
              <a:t>年</a:t>
            </a:r>
            <a:endParaRPr lang="en-SG" altLang="en-SG" dirty="0"/>
          </a:p>
        </p:txBody>
      </p:sp>
    </p:spTree>
    <p:extLst>
      <p:ext uri="{BB962C8B-B14F-4D97-AF65-F5344CB8AC3E}">
        <p14:creationId xmlns:p14="http://schemas.microsoft.com/office/powerpoint/2010/main" val="2922929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35" y="1311656"/>
            <a:ext cx="3981373" cy="573983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项目背景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经历 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思考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chemeClr val="accent1"/>
                </a:solidFill>
                <a:latin typeface="+mn-ea"/>
                <a:ea typeface="+mn-ea"/>
              </a:rPr>
              <a:t>团队介绍</a:t>
            </a:r>
            <a:endParaRPr lang="en-US" altLang="zh-CN" sz="2000" b="0" i="0" strike="noStrike" spc="0" dirty="0">
              <a:solidFill>
                <a:schemeClr val="accent1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项目功能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初识丰阳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深入丰阳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旅游分享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用例图</a:t>
            </a:r>
            <a:r>
              <a:rPr lang="en-US" altLang="zh-CN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&amp;</a:t>
            </a: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上下文类图</a:t>
            </a: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en-US" dirty="0"/>
              <a:t>大纲</a:t>
            </a:r>
            <a:endParaRPr lang="zh-CN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470AA5-BAC3-4CBD-8840-ED65FD18E377}"/>
              </a:ext>
            </a:extLst>
          </p:cNvPr>
          <p:cNvSpPr txBox="1">
            <a:spLocks/>
          </p:cNvSpPr>
          <p:nvPr/>
        </p:nvSpPr>
        <p:spPr>
          <a:xfrm>
            <a:off x="4572000" y="1311593"/>
            <a:ext cx="3374703" cy="57398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编码与实现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代码结构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前后端交互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图片管理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页面布局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部署服务器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代码特性  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API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封装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代码复用性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GitHub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测试报告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项目展示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7318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35" y="1118225"/>
            <a:ext cx="8666258" cy="566291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zh-CN" altLang="en-US" sz="1800" b="1" dirty="0">
                <a:latin typeface="+mn-ea"/>
                <a:ea typeface="+mn-ea"/>
              </a:rPr>
              <a:t>组长：</a:t>
            </a:r>
            <a:r>
              <a:rPr lang="zh-CN" altLang="en-US" sz="1800" dirty="0">
                <a:latin typeface="+mn-ea"/>
                <a:ea typeface="+mn-ea"/>
              </a:rPr>
              <a:t>刘洋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sz="1800" b="1" dirty="0">
                <a:latin typeface="+mn-ea"/>
                <a:ea typeface="+mn-ea"/>
              </a:rPr>
              <a:t>组员：</a:t>
            </a:r>
            <a:r>
              <a:rPr lang="zh-CN" altLang="en-US" sz="1800" dirty="0">
                <a:latin typeface="+mn-ea"/>
                <a:ea typeface="+mn-ea"/>
              </a:rPr>
              <a:t>伍开钰  张城伟  江婷   魏桂鹏  岳栩彬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sz="1800" b="1" dirty="0">
                <a:latin typeface="+mn-ea"/>
                <a:ea typeface="+mn-ea"/>
              </a:rPr>
              <a:t>助教：</a:t>
            </a:r>
            <a:r>
              <a:rPr lang="zh-CN" altLang="en-US" sz="1800" dirty="0">
                <a:latin typeface="+mn-ea"/>
                <a:ea typeface="+mn-ea"/>
              </a:rPr>
              <a:t>刘根壕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sz="1800" b="1" dirty="0">
                <a:latin typeface="+mn-ea"/>
                <a:ea typeface="+mn-ea"/>
              </a:rPr>
              <a:t>分工：</a:t>
            </a:r>
            <a:br>
              <a:rPr lang="en-US" altLang="zh-CN" sz="1800" b="1" dirty="0">
                <a:latin typeface="+mn-ea"/>
                <a:ea typeface="+mn-ea"/>
              </a:rPr>
            </a:br>
            <a:r>
              <a:rPr lang="en-US" altLang="zh-CN" sz="1800" b="1" dirty="0">
                <a:latin typeface="+mn-ea"/>
                <a:ea typeface="+mn-ea"/>
              </a:rPr>
              <a:t>	</a:t>
            </a:r>
            <a:r>
              <a:rPr lang="zh-CN" altLang="en-US" sz="1800" dirty="0">
                <a:latin typeface="+mn-ea"/>
                <a:ea typeface="+mn-ea"/>
              </a:rPr>
              <a:t>刘   洋：文本检测</a:t>
            </a:r>
            <a:r>
              <a:rPr lang="en-US" altLang="zh-CN" sz="1800" dirty="0" err="1">
                <a:latin typeface="+mn-ea"/>
                <a:ea typeface="+mn-ea"/>
              </a:rPr>
              <a:t>api</a:t>
            </a:r>
            <a:r>
              <a:rPr lang="zh-CN" altLang="en-US" sz="1800" dirty="0">
                <a:latin typeface="+mn-ea"/>
                <a:ea typeface="+mn-ea"/>
              </a:rPr>
              <a:t>、封面、轮播图管理等功能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sz="1800" dirty="0">
                <a:latin typeface="+mn-ea"/>
                <a:ea typeface="+mn-ea"/>
              </a:rPr>
              <a:t>	伍开钰：项目整体框架，后台管理，博客页等功能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sz="1800" dirty="0">
                <a:latin typeface="+mn-ea"/>
                <a:ea typeface="+mn-ea"/>
              </a:rPr>
              <a:t>	张城伟：完成消费，景点，右侧边栏等功能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sz="1800" dirty="0">
                <a:latin typeface="+mn-ea"/>
                <a:ea typeface="+mn-ea"/>
              </a:rPr>
              <a:t>	江   婷：完成首页，顶部栏，底部栏等功能   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sz="1800" dirty="0">
                <a:latin typeface="+mn-ea"/>
                <a:ea typeface="+mn-ea"/>
              </a:rPr>
              <a:t>	魏桂鹏：完成资讯，公告，日历等功能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sz="1800" dirty="0">
                <a:latin typeface="+mn-ea"/>
                <a:ea typeface="+mn-ea"/>
              </a:rPr>
              <a:t>	岳栩彬：完成导航，交通，天气，酒店展示等功能</a:t>
            </a: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en-US" dirty="0"/>
              <a:t>团队介绍</a:t>
            </a:r>
          </a:p>
        </p:txBody>
      </p:sp>
    </p:spTree>
    <p:extLst>
      <p:ext uri="{BB962C8B-B14F-4D97-AF65-F5344CB8AC3E}">
        <p14:creationId xmlns:p14="http://schemas.microsoft.com/office/powerpoint/2010/main" val="985641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en-US" dirty="0"/>
              <a:t>团队介绍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697F09-04BF-4E47-BECC-7C4523CC0B51}"/>
              </a:ext>
            </a:extLst>
          </p:cNvPr>
          <p:cNvSpPr txBox="1"/>
          <p:nvPr/>
        </p:nvSpPr>
        <p:spPr>
          <a:xfrm>
            <a:off x="1494693" y="1402827"/>
            <a:ext cx="6646984" cy="369332"/>
          </a:xfrm>
          <a:prstGeom prst="rect">
            <a:avLst/>
          </a:prstGeom>
          <a:ln w="12700">
            <a:prstDash val="solid"/>
            <a:miter/>
          </a:ln>
        </p:spPr>
        <p:txBody>
          <a:bodyPr wrap="square">
            <a:spAutoFit/>
          </a:bodyPr>
          <a:lstStyle/>
          <a:p>
            <a:pPr lvl="0"/>
            <a:r>
              <a:rPr lang="zh-CN" altLang="zh-CN" sz="1800" b="1" dirty="0">
                <a:latin typeface="+mn-ea"/>
              </a:rPr>
              <a:t>魏桂鹏</a:t>
            </a:r>
            <a:r>
              <a:rPr lang="en-US" altLang="en-US" sz="1800" b="1" dirty="0">
                <a:latin typeface="+mn-ea"/>
              </a:rPr>
              <a:t>          </a:t>
            </a:r>
            <a:r>
              <a:rPr lang="zh-CN" altLang="zh-CN" b="1" dirty="0">
                <a:latin typeface="+mn-ea"/>
              </a:rPr>
              <a:t>岳栩彬</a:t>
            </a:r>
            <a:r>
              <a:rPr lang="en-US" altLang="en-US" b="1" dirty="0">
                <a:latin typeface="+mn-ea"/>
              </a:rPr>
              <a:t>      </a:t>
            </a:r>
            <a:r>
              <a:rPr lang="zh-CN" altLang="zh-CN" b="1" dirty="0">
                <a:latin typeface="+mn-ea"/>
              </a:rPr>
              <a:t>刘洋</a:t>
            </a:r>
            <a:r>
              <a:rPr lang="en-US" altLang="en-US" b="1" dirty="0">
                <a:latin typeface="+mn-ea"/>
              </a:rPr>
              <a:t>        </a:t>
            </a:r>
            <a:r>
              <a:rPr lang="zh-CN" altLang="zh-CN" b="1" dirty="0">
                <a:latin typeface="+mn-ea"/>
              </a:rPr>
              <a:t>江婷</a:t>
            </a:r>
            <a:r>
              <a:rPr lang="en-US" altLang="en-US" b="1" dirty="0">
                <a:latin typeface="+mn-ea"/>
              </a:rPr>
              <a:t>     </a:t>
            </a:r>
            <a:r>
              <a:rPr lang="zh-CN" altLang="zh-CN" b="1" dirty="0">
                <a:latin typeface="+mn-ea"/>
              </a:rPr>
              <a:t>伍开钰</a:t>
            </a:r>
            <a:r>
              <a:rPr lang="en-US" altLang="en-US" b="1" dirty="0">
                <a:latin typeface="+mn-ea"/>
              </a:rPr>
              <a:t>    </a:t>
            </a:r>
            <a:r>
              <a:rPr lang="zh-CN" altLang="zh-CN" b="1" dirty="0">
                <a:latin typeface="+mn-ea"/>
              </a:rPr>
              <a:t>张城伟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09FC10-BCE6-4829-84E2-9B2787B093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76" t="8950" r="17226"/>
          <a:stretch/>
        </p:blipFill>
        <p:spPr>
          <a:xfrm>
            <a:off x="1146081" y="1938249"/>
            <a:ext cx="1498972" cy="29815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3B973E-7180-44BE-9611-F71163900F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84" t="44146" b="32024"/>
          <a:stretch/>
        </p:blipFill>
        <p:spPr>
          <a:xfrm>
            <a:off x="2586438" y="1938249"/>
            <a:ext cx="5429194" cy="29815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58FDB6E-E852-4601-AAA4-A46FAF05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84" t="69289" b="21795"/>
          <a:stretch/>
        </p:blipFill>
        <p:spPr>
          <a:xfrm>
            <a:off x="1146081" y="4870904"/>
            <a:ext cx="6869550" cy="111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37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35" y="1311656"/>
            <a:ext cx="3981373" cy="573983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项目背景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经历 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思考</a:t>
            </a:r>
            <a:endParaRPr lang="en-US" altLang="zh-CN" sz="16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团队介绍</a:t>
            </a:r>
            <a:endParaRPr lang="en-US" altLang="zh-CN" sz="2000" b="0" i="0" strike="noStrike" spc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项目功能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chemeClr val="accent1"/>
                </a:solidFill>
                <a:latin typeface="+mn-ea"/>
                <a:ea typeface="+mn-ea"/>
              </a:rPr>
              <a:t>初识丰阳 </a:t>
            </a:r>
            <a:endParaRPr lang="en-US" altLang="zh-CN" sz="1600" dirty="0">
              <a:solidFill>
                <a:schemeClr val="accent1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深入丰阳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旅游分享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用例图</a:t>
            </a:r>
            <a:r>
              <a:rPr lang="en-US" altLang="zh-CN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&amp;</a:t>
            </a:r>
            <a:r>
              <a:rPr lang="zh-CN" altLang="en-US" sz="1600" b="0" i="0" strike="noStrike" spc="0" dirty="0">
                <a:solidFill>
                  <a:srgbClr val="000000"/>
                </a:solidFill>
                <a:latin typeface="+mn-ea"/>
                <a:ea typeface="+mn-ea"/>
              </a:rPr>
              <a:t>上下文类图</a:t>
            </a: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238935" y="76857"/>
            <a:ext cx="8666258" cy="82044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</a:lstStyle>
          <a:p>
            <a:pPr lvl="0"/>
            <a:r>
              <a:rPr lang="zh-CN" altLang="en-US" dirty="0"/>
              <a:t>大纲</a:t>
            </a:r>
            <a:endParaRPr lang="zh-CN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470AA5-BAC3-4CBD-8840-ED65FD18E377}"/>
              </a:ext>
            </a:extLst>
          </p:cNvPr>
          <p:cNvSpPr txBox="1">
            <a:spLocks/>
          </p:cNvSpPr>
          <p:nvPr/>
        </p:nvSpPr>
        <p:spPr>
          <a:xfrm>
            <a:off x="4572000" y="1311593"/>
            <a:ext cx="3374703" cy="57398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Microsoft YaHei"/>
                <a:ea typeface="Microsoft YaHei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编码与实现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代码结构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前后端交互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图片管理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页面布局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部署服务器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代码特性  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API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封装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代码复用性  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GitHub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测试报告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项目展示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2047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2137</TotalTime>
  <Words>2282</Words>
  <Application>Microsoft Office PowerPoint</Application>
  <PresentationFormat>全屏显示(4:3)</PresentationFormat>
  <Paragraphs>528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5" baseType="lpstr">
      <vt:lpstr>Microsoft YaHei</vt:lpstr>
      <vt:lpstr>DengXian</vt:lpstr>
      <vt:lpstr>DengXian</vt:lpstr>
      <vt:lpstr>Arial</vt:lpstr>
      <vt:lpstr>Calibri</vt:lpstr>
      <vt:lpstr>Calibri Light</vt:lpstr>
      <vt:lpstr>Cascadia Code</vt:lpstr>
      <vt:lpstr>Wingdings</vt:lpstr>
      <vt:lpstr>Office Theme</vt:lpstr>
      <vt:lpstr>《软件工程实训（中级）》 --四色丰阳旅游网--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项目功能-初识丰阳</vt:lpstr>
      <vt:lpstr>项目功能-初识丰阳</vt:lpstr>
      <vt:lpstr>PowerPoint 演示文稿</vt:lpstr>
      <vt:lpstr>项目功能-深入丰阳</vt:lpstr>
      <vt:lpstr>项目功能-深入丰阳</vt:lpstr>
      <vt:lpstr>项目功能-深入丰阳</vt:lpstr>
      <vt:lpstr>PowerPoint 演示文稿</vt:lpstr>
      <vt:lpstr>项目功能-旅游分享</vt:lpstr>
      <vt:lpstr>项目功能-旅游分享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需求分析-用例图</vt:lpstr>
      <vt:lpstr>需求分析-软件系统上下文类图</vt:lpstr>
      <vt:lpstr>PowerPoint 演示文稿</vt:lpstr>
      <vt:lpstr>编码与实现——代码结构</vt:lpstr>
      <vt:lpstr>编码与实现-代码结构</vt:lpstr>
      <vt:lpstr>PowerPoint 演示文稿</vt:lpstr>
      <vt:lpstr>编码与实现-前后端交互[后]</vt:lpstr>
      <vt:lpstr>编码与实现-前后端交互[前]</vt:lpstr>
      <vt:lpstr>PowerPoint 演示文稿</vt:lpstr>
      <vt:lpstr>编码与实现-图片管理</vt:lpstr>
      <vt:lpstr>PowerPoint 演示文稿</vt:lpstr>
      <vt:lpstr>编码与实现-页面设计</vt:lpstr>
      <vt:lpstr>编码与实现-页面设计</vt:lpstr>
      <vt:lpstr>编码与实现-页面设计</vt:lpstr>
      <vt:lpstr>编码与实现-页面设计</vt:lpstr>
      <vt:lpstr>编码与实现-页面设计</vt:lpstr>
      <vt:lpstr>编码与实现-页面设计</vt:lpstr>
      <vt:lpstr>PowerPoint 演示文稿</vt:lpstr>
      <vt:lpstr>编码与实现-部署服务器</vt:lpstr>
      <vt:lpstr>编码与实现-部署服务器</vt:lpstr>
      <vt:lpstr>PowerPoint 演示文稿</vt:lpstr>
      <vt:lpstr>代码特性-API封装</vt:lpstr>
      <vt:lpstr>PowerPoint 演示文稿</vt:lpstr>
      <vt:lpstr>代码特性-代码复用性</vt:lpstr>
      <vt:lpstr>PowerPoint 演示文稿</vt:lpstr>
      <vt:lpstr>代码特性-GitHub</vt:lpstr>
      <vt:lpstr>PowerPoint 演示文稿</vt:lpstr>
      <vt:lpstr>测试报告</vt:lpstr>
      <vt:lpstr>测试报告</vt:lpstr>
      <vt:lpstr>测试报告</vt:lpstr>
      <vt:lpstr>PowerPoint 演示文稿</vt:lpstr>
      <vt:lpstr>感谢倾听！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</dc:creator>
  <cp:lastModifiedBy>WU Marco</cp:lastModifiedBy>
  <cp:revision>83</cp:revision>
  <dcterms:created xsi:type="dcterms:W3CDTF">2021-08-25T05:21:42Z</dcterms:created>
  <dcterms:modified xsi:type="dcterms:W3CDTF">2023-07-07T02:28:59Z</dcterms:modified>
</cp:coreProperties>
</file>